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76" r:id="rId2"/>
    <p:sldId id="257" r:id="rId3"/>
    <p:sldId id="256" r:id="rId4"/>
    <p:sldId id="277" r:id="rId5"/>
    <p:sldId id="259" r:id="rId6"/>
    <p:sldId id="260" r:id="rId7"/>
    <p:sldId id="261" r:id="rId8"/>
    <p:sldId id="262" r:id="rId9"/>
    <p:sldId id="263" r:id="rId10"/>
    <p:sldId id="265" r:id="rId11"/>
    <p:sldId id="266" r:id="rId12"/>
    <p:sldId id="267" r:id="rId13"/>
    <p:sldId id="268" r:id="rId14"/>
    <p:sldId id="264" r:id="rId15"/>
    <p:sldId id="270" r:id="rId16"/>
    <p:sldId id="271" r:id="rId17"/>
    <p:sldId id="272" r:id="rId18"/>
    <p:sldId id="273" r:id="rId19"/>
    <p:sldId id="274" r:id="rId20"/>
    <p:sldId id="275" r:id="rId21"/>
    <p:sldId id="26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p:restoredTop sz="50999"/>
  </p:normalViewPr>
  <p:slideViewPr>
    <p:cSldViewPr snapToGrid="0" snapToObjects="1">
      <p:cViewPr varScale="1">
        <p:scale>
          <a:sx n="63" d="100"/>
          <a:sy n="63" d="100"/>
        </p:scale>
        <p:origin x="3440" y="176"/>
      </p:cViewPr>
      <p:guideLst/>
    </p:cSldViewPr>
  </p:slideViewPr>
  <p:notesTextViewPr>
    <p:cViewPr>
      <p:scale>
        <a:sx n="1" d="1"/>
        <a:sy n="1" d="1"/>
      </p:scale>
      <p:origin x="0" y="0"/>
    </p:cViewPr>
  </p:notesTextViewPr>
  <p:notesViewPr>
    <p:cSldViewPr snapToGrid="0" snapToObjects="1">
      <p:cViewPr varScale="1">
        <p:scale>
          <a:sx n="126" d="100"/>
          <a:sy n="126" d="100"/>
        </p:scale>
        <p:origin x="2256"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A2617-065B-8C48-8CFD-A8EC9BC1CE29}" type="datetimeFigureOut">
              <a:rPr lang="de-DE" smtClean="0"/>
              <a:t>11.05.22</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B0640-9FB9-894B-A49E-FFEF67614F67}" type="slidenum">
              <a:rPr lang="de-DE" smtClean="0"/>
              <a:t>‹Nr.›</a:t>
            </a:fld>
            <a:endParaRPr lang="de-DE"/>
          </a:p>
        </p:txBody>
      </p:sp>
    </p:spTree>
    <p:extLst>
      <p:ext uri="{BB962C8B-B14F-4D97-AF65-F5344CB8AC3E}">
        <p14:creationId xmlns:p14="http://schemas.microsoft.com/office/powerpoint/2010/main" val="241307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latin typeface="+mn-lt"/>
                <a:ea typeface="+mn-ea"/>
                <a:cs typeface="+mn-cs"/>
              </a:rPr>
              <a:t>Seit 14 Jahren wird der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-Contest alle zwei bis drei Jahre durchgeführt.</a:t>
            </a:r>
          </a:p>
          <a:p>
            <a:r>
              <a:rPr lang="de-DE" sz="1200" kern="1200" dirty="0">
                <a:solidFill>
                  <a:schemeClr val="tx1"/>
                </a:solidFill>
                <a:latin typeface="+mn-lt"/>
                <a:ea typeface="+mn-ea"/>
                <a:cs typeface="+mn-cs"/>
              </a:rPr>
              <a:t>In diesem Jahr bereits zum sechsten</a:t>
            </a:r>
            <a:r>
              <a:rPr lang="de-DE" sz="1200" kern="1200" baseline="0" dirty="0">
                <a:solidFill>
                  <a:schemeClr val="tx1"/>
                </a:solidFill>
                <a:latin typeface="+mn-lt"/>
                <a:ea typeface="+mn-ea"/>
                <a:cs typeface="+mn-cs"/>
              </a:rPr>
              <a:t> Mal.</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Gesucht sind kreative Präventionsbotschaften als Plakatentwürfe.</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Aus allen eingereichten Entwürfen werden die besten Ideen prämiert und danach von Grafik-Lernenden weiterentwickelt und als Weltformatplakate und animierte </a:t>
            </a:r>
            <a:r>
              <a:rPr lang="de-CH" sz="1200" kern="1200" dirty="0" err="1">
                <a:solidFill>
                  <a:schemeClr val="tx1"/>
                </a:solidFill>
                <a:effectLst/>
                <a:latin typeface="+mn-lt"/>
                <a:ea typeface="+mn-ea"/>
                <a:cs typeface="+mn-cs"/>
              </a:rPr>
              <a:t>Kinodias</a:t>
            </a:r>
            <a:r>
              <a:rPr lang="de-CH" sz="1200" kern="1200" dirty="0">
                <a:solidFill>
                  <a:schemeClr val="tx1"/>
                </a:solidFill>
                <a:effectLst/>
                <a:latin typeface="+mn-lt"/>
                <a:ea typeface="+mn-ea"/>
                <a:cs typeface="+mn-cs"/>
              </a:rPr>
              <a:t> umgesetzt. </a:t>
            </a:r>
          </a:p>
          <a:p>
            <a:endParaRPr lang="de-DE" sz="1200" kern="1200" baseline="0" dirty="0">
              <a:solidFill>
                <a:schemeClr val="tx1"/>
              </a:solidFill>
              <a:latin typeface="+mn-lt"/>
              <a:ea typeface="+mn-ea"/>
              <a:cs typeface="+mn-cs"/>
            </a:endParaRPr>
          </a:p>
          <a:p>
            <a:endParaRPr lang="de-DE" sz="1200" kern="1200" baseline="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a:t>
            </a:fld>
            <a:endParaRPr lang="de-DE"/>
          </a:p>
        </p:txBody>
      </p:sp>
    </p:spTree>
    <p:extLst>
      <p:ext uri="{BB962C8B-B14F-4D97-AF65-F5344CB8AC3E}">
        <p14:creationId xmlns:p14="http://schemas.microsoft.com/office/powerpoint/2010/main" val="1666697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Umsetzungen zum Thema Tabak</a:t>
            </a:r>
          </a:p>
          <a:p>
            <a:endParaRPr lang="de-DE" dirty="0"/>
          </a:p>
          <a:p>
            <a:r>
              <a:rPr lang="de-DE" dirty="0"/>
              <a:t>Bevor wir uns sechs</a:t>
            </a:r>
            <a:r>
              <a:rPr lang="de-DE" baseline="0" dirty="0"/>
              <a:t> Plakate zum Themenbereich digitale Medien genauer unter die Lupe nehmen,</a:t>
            </a:r>
          </a:p>
          <a:p>
            <a:r>
              <a:rPr lang="de-DE" baseline="0" dirty="0"/>
              <a:t>Schauen wir uns jeweils drei Umsetzungen zu den Themen Tabak, Alkohol und Cannabis an.</a:t>
            </a:r>
          </a:p>
          <a:p>
            <a:r>
              <a:rPr lang="de-DE" baseline="0" dirty="0"/>
              <a:t>Es geht hier darum aufzuzeigen, wie unterschiedlich Plakatideen zum gleichen Thema – nicht zuletzt durch die Wahl eines speziellen Unterthemas  – ausfallen können.</a:t>
            </a:r>
          </a:p>
          <a:p>
            <a:endParaRPr lang="de-DE" baseline="0" dirty="0"/>
          </a:p>
          <a:p>
            <a:r>
              <a:rPr lang="de-DE" baseline="0" dirty="0"/>
              <a:t>Hier ganz links das Unterthema «Abhängigkeit», in der Mitte das Unterthema «Attraktivität» bzw. «Ekel und Gestank» und rechts das Unterthema «Atmen und Leistungsfähigkeit».</a:t>
            </a:r>
          </a:p>
          <a:p>
            <a:endParaRPr lang="de-DE" baseline="0" dirty="0"/>
          </a:p>
          <a:p>
            <a:r>
              <a:rPr lang="de-DE" baseline="0" dirty="0"/>
              <a:t>Ein Plakat muss überraschend wirken um die Aufmerksamkeit zu binden. Dies ist bei diesen drei, ganz unterschiedlich in Szene gesetzten Bildern, sehr gut gelungen.</a:t>
            </a:r>
          </a:p>
          <a:p>
            <a:endParaRPr lang="de-DE" b="1" baseline="0" dirty="0"/>
          </a:p>
          <a:p>
            <a:r>
              <a:rPr lang="de-DE" b="1" baseline="0" dirty="0"/>
              <a:t>Freiheit und Abenteuer</a:t>
            </a:r>
          </a:p>
          <a:p>
            <a:r>
              <a:rPr lang="de-DE" baseline="0" dirty="0"/>
              <a:t>Das linke Plakat haben wir vorher bereits gesehen.</a:t>
            </a:r>
          </a:p>
          <a:p>
            <a:r>
              <a:rPr lang="de-DE" baseline="0" dirty="0"/>
              <a:t>Wie beim nebenstehenden Plakat sagt auch hier der Text das Gegenteil des Bildes aus. Dies trägt zum Überraschungseffekt bei und regt zum Nachdenken an.</a:t>
            </a:r>
          </a:p>
          <a:p>
            <a:endParaRPr lang="de-DE" baseline="0" dirty="0"/>
          </a:p>
          <a:p>
            <a:r>
              <a:rPr lang="de-DE" b="1" baseline="0" dirty="0"/>
              <a:t>Bon Appetit</a:t>
            </a:r>
          </a:p>
          <a:p>
            <a:r>
              <a:rPr lang="de-DE" baseline="0" dirty="0"/>
              <a:t>Beim mittleren Plakat wirkt der Kontrast zwischen der schönen Frau und dem ekelerregenden Gestank, das sie in sich hineinzieht, besonders stark und löst Unbehagen aus.</a:t>
            </a:r>
          </a:p>
          <a:p>
            <a:r>
              <a:rPr lang="de-DE" baseline="0" dirty="0"/>
              <a:t>Schaut man sich die Frau etwas näher an, entdeckt man die unreine Haut und die gelben Zähne.</a:t>
            </a:r>
          </a:p>
          <a:p>
            <a:endParaRPr lang="de-DE" b="1" baseline="0" dirty="0"/>
          </a:p>
          <a:p>
            <a:r>
              <a:rPr lang="de-DE" b="1" baseline="0" dirty="0"/>
              <a:t>Atemlos.</a:t>
            </a:r>
          </a:p>
          <a:p>
            <a:r>
              <a:rPr lang="de-DE" b="1" baseline="0" dirty="0"/>
              <a:t>Rauchen nimmt dir die Luft und du bleibst auf der Strecke</a:t>
            </a:r>
          </a:p>
          <a:p>
            <a:r>
              <a:rPr lang="de-DE" baseline="0" dirty="0"/>
              <a:t>Beim Plakat rechts bleibt die Sportlerin im Zigarettendress förmlich auf der Strecke – und auf gut </a:t>
            </a:r>
            <a:r>
              <a:rPr lang="de-DE" baseline="0" dirty="0" err="1"/>
              <a:t>Schweizerdeutch</a:t>
            </a:r>
            <a:r>
              <a:rPr lang="de-DE" baseline="0" dirty="0"/>
              <a:t> «do </a:t>
            </a:r>
            <a:r>
              <a:rPr lang="de-DE" baseline="0" dirty="0" err="1"/>
              <a:t>goht</a:t>
            </a:r>
            <a:r>
              <a:rPr lang="de-DE" baseline="0" dirty="0"/>
              <a:t> </a:t>
            </a:r>
            <a:r>
              <a:rPr lang="de-DE" baseline="0" dirty="0" err="1"/>
              <a:t>eim</a:t>
            </a:r>
            <a:r>
              <a:rPr lang="de-DE" baseline="0" dirty="0"/>
              <a:t> grad de </a:t>
            </a:r>
            <a:r>
              <a:rPr lang="de-DE" baseline="0" dirty="0" err="1"/>
              <a:t>Ladä</a:t>
            </a:r>
            <a:r>
              <a:rPr lang="de-DE" baseline="0" dirty="0"/>
              <a:t> </a:t>
            </a:r>
            <a:r>
              <a:rPr lang="de-DE" baseline="0" dirty="0" err="1"/>
              <a:t>abe</a:t>
            </a:r>
            <a:r>
              <a:rPr lang="de-DE" baseline="0" dirty="0"/>
              <a:t>!» – wie der Hintergrund zeigt, bei dem ein heruntergelassener Rollladen der «Zigarette» sichtlich den Weg versperrt.</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10</a:t>
            </a:fld>
            <a:endParaRPr lang="de-DE"/>
          </a:p>
        </p:txBody>
      </p:sp>
    </p:spTree>
    <p:extLst>
      <p:ext uri="{BB962C8B-B14F-4D97-AF65-F5344CB8AC3E}">
        <p14:creationId xmlns:p14="http://schemas.microsoft.com/office/powerpoint/2010/main" val="6506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Plakate zum Thema Alkohol</a:t>
            </a:r>
            <a:endParaRPr lang="de-DE" baseline="0" dirty="0"/>
          </a:p>
          <a:p>
            <a:endParaRPr lang="de-DE" baseline="0" dirty="0"/>
          </a:p>
          <a:p>
            <a:r>
              <a:rPr lang="de-DE" b="1" dirty="0"/>
              <a:t>Ballkönigin – Alkohol kann Träume zerstören</a:t>
            </a:r>
          </a:p>
          <a:p>
            <a:r>
              <a:rPr lang="de-DE" baseline="0" dirty="0"/>
              <a:t>Auch dieses Plakat haben wir bereits besprochen.</a:t>
            </a:r>
          </a:p>
          <a:p>
            <a:r>
              <a:rPr lang="de-DE" baseline="0" dirty="0"/>
              <a:t>Oft wird die sogenannte «Headline» ganz oben am Plakat gesetzt.</a:t>
            </a:r>
          </a:p>
          <a:p>
            <a:r>
              <a:rPr lang="de-DE" baseline="0" dirty="0"/>
              <a:t>Das muss nicht sein.</a:t>
            </a:r>
          </a:p>
          <a:p>
            <a:r>
              <a:rPr lang="de-DE" baseline="0" dirty="0"/>
              <a:t>Hier geht beispielsweise die «Headline» mitten durch das Bild – wie auch beim mittleren Plakat.</a:t>
            </a:r>
          </a:p>
          <a:p>
            <a:endParaRPr lang="de-DE" baseline="0" dirty="0"/>
          </a:p>
          <a:p>
            <a:r>
              <a:rPr lang="de-DE" b="1" baseline="0" dirty="0" err="1"/>
              <a:t>masslos</a:t>
            </a:r>
            <a:r>
              <a:rPr lang="de-DE" b="1" baseline="0" dirty="0"/>
              <a:t> – </a:t>
            </a:r>
            <a:r>
              <a:rPr lang="de-DE" b="1" baseline="0" dirty="0" err="1"/>
              <a:t>massvoll</a:t>
            </a:r>
            <a:endParaRPr lang="de-DE" b="1" baseline="0" dirty="0"/>
          </a:p>
          <a:p>
            <a:r>
              <a:rPr lang="de-DE" baseline="0" dirty="0"/>
              <a:t>Bei diesem Plakat werden mittels Zoomaufnahme die Betrachtenden ganz nah ans Bild geholt.</a:t>
            </a:r>
          </a:p>
          <a:p>
            <a:r>
              <a:rPr lang="de-DE" baseline="0" dirty="0"/>
              <a:t>Man kann am Plakat nicht vorbeischauen, da es einem intensiv «anstarrt».</a:t>
            </a:r>
          </a:p>
          <a:p>
            <a:r>
              <a:rPr lang="de-DE" baseline="0" dirty="0"/>
              <a:t>Hier wird ein </a:t>
            </a:r>
            <a:r>
              <a:rPr lang="de-DE" baseline="0" dirty="0" err="1"/>
              <a:t>massvoller</a:t>
            </a:r>
            <a:r>
              <a:rPr lang="de-DE" baseline="0" dirty="0"/>
              <a:t> Umgang mit Alkohol angesprochen und gleichzeitig vermittelt, dass der </a:t>
            </a:r>
            <a:r>
              <a:rPr lang="de-DE" baseline="0" dirty="0" err="1"/>
              <a:t>massvolle</a:t>
            </a:r>
            <a:r>
              <a:rPr lang="de-DE" baseline="0" dirty="0"/>
              <a:t> Konsum plötzlich ins </a:t>
            </a:r>
            <a:r>
              <a:rPr lang="de-DE" baseline="0" dirty="0" err="1"/>
              <a:t>Masslose</a:t>
            </a:r>
            <a:r>
              <a:rPr lang="de-DE" baseline="0" dirty="0"/>
              <a:t> kippen kann.</a:t>
            </a:r>
          </a:p>
          <a:p>
            <a:r>
              <a:rPr lang="de-DE" baseline="0" dirty="0"/>
              <a:t>Gestalterisch hervorragend gelungen, wie bei diesem Plakat das runde, grüne Element des Flaschenbodens sich in den Augen wiederholt.</a:t>
            </a:r>
          </a:p>
          <a:p>
            <a:endParaRPr lang="de-DE" b="1" baseline="0" dirty="0"/>
          </a:p>
          <a:p>
            <a:r>
              <a:rPr lang="de-DE" b="1" baseline="0" dirty="0"/>
              <a:t>Welchen Kater willst du?</a:t>
            </a:r>
          </a:p>
          <a:p>
            <a:r>
              <a:rPr lang="de-DE" baseline="0" dirty="0"/>
              <a:t>Stark wie hier Text und Bild zusammenspielen!</a:t>
            </a:r>
          </a:p>
          <a:p>
            <a:r>
              <a:rPr lang="de-DE" baseline="0" dirty="0"/>
              <a:t>Der Text wirft eine Frage auf und vermag so das Denken anzuregen.</a:t>
            </a:r>
          </a:p>
          <a:p>
            <a:r>
              <a:rPr lang="de-DE" baseline="0" dirty="0"/>
              <a:t>Unterstützt wird dies mit der Doppeldeutigkeit des Wortspiels und mit der Gegenüberstellung der beiden «Kater».</a:t>
            </a:r>
          </a:p>
          <a:p>
            <a:r>
              <a:rPr lang="de-DE" baseline="0" dirty="0"/>
              <a:t>Verstärkt wird der Vergleich mit der Farbgebung: Der junge Mann und der Kater erscheinen in denselben Farbtönen.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11</a:t>
            </a:fld>
            <a:endParaRPr lang="de-DE"/>
          </a:p>
        </p:txBody>
      </p:sp>
    </p:spTree>
    <p:extLst>
      <p:ext uri="{BB962C8B-B14F-4D97-AF65-F5344CB8AC3E}">
        <p14:creationId xmlns:p14="http://schemas.microsoft.com/office/powerpoint/2010/main" val="28506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Plakate zum Thema  Cannabis</a:t>
            </a:r>
            <a:endParaRPr lang="de-DE" baseline="0" dirty="0"/>
          </a:p>
          <a:p>
            <a:endParaRPr lang="de-DE" baseline="0" dirty="0"/>
          </a:p>
          <a:p>
            <a:r>
              <a:rPr lang="de-DE" b="1" dirty="0"/>
              <a:t>Zurückgeblieben? – Cannabis stoppt. Stoppt Cannabis!</a:t>
            </a:r>
          </a:p>
          <a:p>
            <a:r>
              <a:rPr lang="de-DE" baseline="0" dirty="0"/>
              <a:t>Wie beim Katerplakat ist auch dieses Beispiel witzig aufgemacht.</a:t>
            </a:r>
          </a:p>
          <a:p>
            <a:r>
              <a:rPr lang="de-DE" baseline="0" dirty="0"/>
              <a:t>Auf die Frage «zurückgeblieben?» folgt die Antwort  in Form des Wortspiels «Cannabis stoppt. Stopp Cannabis!»</a:t>
            </a:r>
          </a:p>
          <a:p>
            <a:r>
              <a:rPr lang="de-DE" baseline="0" dirty="0"/>
              <a:t>Zwei Sätze mit nur je zwei Wörtern und dann noch dieselben. Diese Beispiel zeigt, dass auch die Sprache ein Gestaltungsmittel ist.</a:t>
            </a:r>
          </a:p>
          <a:p>
            <a:endParaRPr lang="de-DE" baseline="0" dirty="0"/>
          </a:p>
          <a:p>
            <a:r>
              <a:rPr lang="de-DE" b="1" dirty="0"/>
              <a:t>«Mir </a:t>
            </a:r>
            <a:r>
              <a:rPr lang="de-DE" b="1" dirty="0" err="1"/>
              <a:t>stinkts</a:t>
            </a:r>
            <a:r>
              <a:rPr lang="de-DE" b="1" dirty="0"/>
              <a:t>»</a:t>
            </a:r>
          </a:p>
          <a:p>
            <a:r>
              <a:rPr lang="de-DE" b="1" dirty="0"/>
              <a:t>Ich kann auch ohne Kiffen abschalten und </a:t>
            </a:r>
            <a:r>
              <a:rPr lang="de-DE" b="1" dirty="0" err="1"/>
              <a:t>Spass</a:t>
            </a:r>
            <a:r>
              <a:rPr lang="de-DE" b="1" dirty="0"/>
              <a:t> haben.</a:t>
            </a:r>
          </a:p>
          <a:p>
            <a:r>
              <a:rPr lang="de-DE" b="0" baseline="0" dirty="0"/>
              <a:t>Diese Plakat haben wir auch bereits besprochen.</a:t>
            </a:r>
          </a:p>
          <a:p>
            <a:r>
              <a:rPr lang="de-DE" b="0" baseline="0" dirty="0"/>
              <a:t>Eindrücklich wird hier gezeigt, wie Sucht bzw. das Suchtmittel zu einem Teil der Person geworden ist, bzw. von ihr Besitz ergriffen hat.</a:t>
            </a:r>
          </a:p>
          <a:p>
            <a:endParaRPr lang="de-DE" b="1" baseline="0" dirty="0"/>
          </a:p>
          <a:p>
            <a:r>
              <a:rPr lang="de-DE" b="1" baseline="0" dirty="0"/>
              <a:t>Träume nicht dein Leben. Lebe deinen Traum.</a:t>
            </a:r>
          </a:p>
          <a:p>
            <a:r>
              <a:rPr lang="de-DE" b="1" baseline="0" dirty="0"/>
              <a:t>Kiff nicht! Lass nicht zu, dass deine Träume zerplatzen.</a:t>
            </a:r>
          </a:p>
          <a:p>
            <a:r>
              <a:rPr lang="de-DE" baseline="0" dirty="0"/>
              <a:t>Wie beim «Joint-Finger» zeigt dieses Plakat, was mittels Bildbearbeitung möglich ist.</a:t>
            </a:r>
          </a:p>
          <a:p>
            <a:r>
              <a:rPr lang="de-DE" baseline="0" dirty="0"/>
              <a:t>Ihr könnt also auch Ideen entwickeln, die nicht unbedingt realistisch fotografiert werden müssen.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12</a:t>
            </a:fld>
            <a:endParaRPr lang="de-DE"/>
          </a:p>
        </p:txBody>
      </p:sp>
    </p:spTree>
    <p:extLst>
      <p:ext uri="{BB962C8B-B14F-4D97-AF65-F5344CB8AC3E}">
        <p14:creationId xmlns:p14="http://schemas.microsoft.com/office/powerpoint/2010/main" val="2788102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Nun schauen wir uns 5 Plakate an, die zum Thema digitale Medien umgesetzten worden sind,</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um euch die Vielfalt der Umsetzungsarten zu zeigen und zu vermeiden, dass ihr nicht bereits realisierte Ideen entwickelt.</a:t>
            </a:r>
            <a:endParaRPr lang="de-DE" dirty="0"/>
          </a:p>
          <a:p>
            <a:endParaRPr lang="de-DE" b="1" dirty="0"/>
          </a:p>
          <a:p>
            <a:endParaRPr lang="de-DE" b="1" dirty="0"/>
          </a:p>
          <a:p>
            <a:r>
              <a:rPr lang="de-DE" b="1" i="1" dirty="0"/>
              <a:t>Hauptthema: </a:t>
            </a:r>
            <a:r>
              <a:rPr lang="de-DE" b="1" i="1" dirty="0" err="1"/>
              <a:t>Social</a:t>
            </a:r>
            <a:r>
              <a:rPr lang="de-DE" b="1" i="1" dirty="0"/>
              <a:t> Media</a:t>
            </a:r>
          </a:p>
          <a:p>
            <a:r>
              <a:rPr lang="de-DE" b="1" i="1" dirty="0"/>
              <a:t>Unterthema: Selbstdarstellung</a:t>
            </a:r>
          </a:p>
          <a:p>
            <a:endParaRPr lang="de-DE" b="1" dirty="0"/>
          </a:p>
          <a:p>
            <a:r>
              <a:rPr lang="de-DE" sz="1600" b="1" dirty="0"/>
              <a:t>Sei du Selbst.</a:t>
            </a:r>
            <a:r>
              <a:rPr lang="de-DE" sz="1600" b="1" baseline="0" dirty="0"/>
              <a:t> Auch online.</a:t>
            </a:r>
          </a:p>
          <a:p>
            <a:endParaRPr lang="de-DE" sz="1600" b="1" dirty="0"/>
          </a:p>
          <a:p>
            <a:r>
              <a:rPr lang="de-DE" baseline="0" dirty="0"/>
              <a:t>Oft stellt man sich anders dar als man ist, nur um einem Idealbild zu entsprechen oder um etwas älter zu wirken.</a:t>
            </a:r>
          </a:p>
          <a:p>
            <a:r>
              <a:rPr lang="de-DE" baseline="0" dirty="0"/>
              <a:t>Dieses Plakat ist eine Aufforderung ein reales Bild von sich zu geben.</a:t>
            </a:r>
          </a:p>
          <a:p>
            <a:endParaRPr lang="de-DE" baseline="0" dirty="0"/>
          </a:p>
          <a:p>
            <a:r>
              <a:rPr lang="de-DE" baseline="0" dirty="0"/>
              <a:t>Gestalterisch wird hier das Mittel der Collage angewendet.</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13</a:t>
            </a:fld>
            <a:endParaRPr lang="de-DE"/>
          </a:p>
        </p:txBody>
      </p:sp>
    </p:spTree>
    <p:extLst>
      <p:ext uri="{BB962C8B-B14F-4D97-AF65-F5344CB8AC3E}">
        <p14:creationId xmlns:p14="http://schemas.microsoft.com/office/powerpoint/2010/main" val="204040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Hauptthema: </a:t>
            </a:r>
            <a:r>
              <a:rPr lang="de-DE" b="1" i="1" dirty="0" err="1"/>
              <a:t>Social</a:t>
            </a:r>
            <a:r>
              <a:rPr lang="de-DE" b="1" i="1" dirty="0"/>
              <a:t> Media</a:t>
            </a:r>
          </a:p>
          <a:p>
            <a:r>
              <a:rPr lang="de-DE" b="1" i="1" dirty="0"/>
              <a:t>Unterthema: reale und virtuelle Kontakte</a:t>
            </a:r>
          </a:p>
          <a:p>
            <a:endParaRPr lang="de-DE" b="1" dirty="0"/>
          </a:p>
          <a:p>
            <a:r>
              <a:rPr lang="de-DE" b="1" dirty="0"/>
              <a:t>Mit </a:t>
            </a:r>
            <a:r>
              <a:rPr lang="de-DE" b="1" dirty="0" err="1"/>
              <a:t>Social</a:t>
            </a:r>
            <a:r>
              <a:rPr lang="de-DE" b="1" dirty="0"/>
              <a:t> Media ist man nie allein</a:t>
            </a:r>
            <a:r>
              <a:rPr lang="de-DE" b="1" baseline="0" dirty="0"/>
              <a:t> – nur einsam</a:t>
            </a:r>
          </a:p>
          <a:p>
            <a:endParaRPr lang="de-DE" b="1" dirty="0"/>
          </a:p>
          <a:p>
            <a:r>
              <a:rPr lang="de-DE" baseline="0" dirty="0"/>
              <a:t>Für ein Plakat ist dies ein unüblich langer Text.</a:t>
            </a:r>
          </a:p>
          <a:p>
            <a:r>
              <a:rPr lang="de-DE" baseline="0" dirty="0"/>
              <a:t>Dadurch, dass bestimmte Worte hervorgehoben sind, wird das Interesse und damit die Aufmerksamkeit geweckt und die Bereitschaft den ganzen Text zu lesen.</a:t>
            </a:r>
          </a:p>
          <a:p>
            <a:r>
              <a:rPr lang="de-DE" baseline="0" dirty="0"/>
              <a:t>Eindrücklich, wie hier das Virtuelle in das Reale hineingesetzt wird und wie das leere Kino das «nur einsam» des Textaussage verstärkt.</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14</a:t>
            </a:fld>
            <a:endParaRPr lang="de-DE"/>
          </a:p>
        </p:txBody>
      </p:sp>
    </p:spTree>
    <p:extLst>
      <p:ext uri="{BB962C8B-B14F-4D97-AF65-F5344CB8AC3E}">
        <p14:creationId xmlns:p14="http://schemas.microsoft.com/office/powerpoint/2010/main" val="4128421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Thema: Cybermobbing</a:t>
            </a:r>
          </a:p>
          <a:p>
            <a:r>
              <a:rPr lang="de-DE" b="1" i="1" dirty="0"/>
              <a:t>Unterthema:</a:t>
            </a:r>
            <a:r>
              <a:rPr lang="de-DE" b="1" i="1" baseline="0" dirty="0"/>
              <a:t> Wer kann betroffen sein?</a:t>
            </a:r>
            <a:endParaRPr lang="de-DE" b="1" i="1" dirty="0"/>
          </a:p>
          <a:p>
            <a:endParaRPr lang="de-DE" b="1" dirty="0"/>
          </a:p>
          <a:p>
            <a:endParaRPr lang="de-DE" b="1" dirty="0"/>
          </a:p>
          <a:p>
            <a:r>
              <a:rPr lang="de-DE" b="1" dirty="0"/>
              <a:t>Cybermobbing kann jeden treffen</a:t>
            </a:r>
          </a:p>
          <a:p>
            <a:endParaRPr lang="de-DE" b="1" dirty="0"/>
          </a:p>
          <a:p>
            <a:r>
              <a:rPr lang="de-DE" baseline="0" dirty="0"/>
              <a:t>Neben den fotografischen Umsetzungen könnt ihr auch mittels Illustration eine Idee darstellen.</a:t>
            </a:r>
          </a:p>
          <a:p>
            <a:r>
              <a:rPr lang="de-DE" baseline="0" dirty="0"/>
              <a:t>Hier wurde eine Mischform gewählt, denn der Ball ist real fotografiert.</a:t>
            </a:r>
          </a:p>
          <a:p>
            <a:r>
              <a:rPr lang="de-DE" baseline="0" dirty="0"/>
              <a:t>Vielleicht auch um aufzuzeigen, dass das, was sich in der virtuellen Welt auf dem Bildschirm abspielt,</a:t>
            </a:r>
          </a:p>
          <a:p>
            <a:r>
              <a:rPr lang="de-DE" baseline="0" dirty="0"/>
              <a:t>sich auch real auswirkt und kein Spiel mehr ist.</a:t>
            </a:r>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15</a:t>
            </a:fld>
            <a:endParaRPr lang="de-DE"/>
          </a:p>
        </p:txBody>
      </p:sp>
    </p:spTree>
    <p:extLst>
      <p:ext uri="{BB962C8B-B14F-4D97-AF65-F5344CB8AC3E}">
        <p14:creationId xmlns:p14="http://schemas.microsoft.com/office/powerpoint/2010/main" val="304917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Thema:</a:t>
            </a:r>
            <a:r>
              <a:rPr lang="de-DE" b="1" i="1" baseline="0" dirty="0"/>
              <a:t> </a:t>
            </a:r>
            <a:r>
              <a:rPr lang="de-DE" b="1" i="1" baseline="0" dirty="0" err="1"/>
              <a:t>Gamen</a:t>
            </a:r>
            <a:endParaRPr lang="de-DE" b="1" i="1" dirty="0"/>
          </a:p>
          <a:p>
            <a:r>
              <a:rPr lang="de-DE" b="1" i="1" dirty="0"/>
              <a:t>Unterthema:</a:t>
            </a:r>
            <a:r>
              <a:rPr lang="de-DE" b="1" i="1" baseline="0" dirty="0"/>
              <a:t> Verlust der Realität, Abhängigkeit und sich kaum noch befreien können.</a:t>
            </a:r>
          </a:p>
          <a:p>
            <a:endParaRPr lang="de-DE" b="1" dirty="0"/>
          </a:p>
          <a:p>
            <a:r>
              <a:rPr lang="de-DE" b="1" dirty="0"/>
              <a:t>Zu viel gezockt?</a:t>
            </a:r>
          </a:p>
          <a:p>
            <a:r>
              <a:rPr lang="de-DE" b="1" dirty="0" err="1"/>
              <a:t>Gamen</a:t>
            </a:r>
            <a:r>
              <a:rPr lang="de-DE" b="1" baseline="0" dirty="0"/>
              <a:t> kann zu Realitätsverlust führen</a:t>
            </a:r>
          </a:p>
          <a:p>
            <a:endParaRPr lang="de-DE" b="1" dirty="0"/>
          </a:p>
          <a:p>
            <a:r>
              <a:rPr lang="de-DE" baseline="0" dirty="0"/>
              <a:t>Auch hier wurde mit der Bildbearbeitung der gewünschte Effekt erzielt.</a:t>
            </a:r>
          </a:p>
          <a:p>
            <a:r>
              <a:rPr lang="de-DE" baseline="0" dirty="0"/>
              <a:t>Die Person legte sich auf einen Glastisch, wurde von unten fotografiert und danach in den Bildschirm gesetzt.</a:t>
            </a:r>
          </a:p>
          <a:p>
            <a:r>
              <a:rPr lang="de-DE" baseline="0" dirty="0"/>
              <a:t>Diese Techniken müsst ihr natürlich nicht beherrschen, aber die Bildidee haben – und es reicht, wenn ihr eure Ideen zeichnerisch darstellt und einreicht.</a:t>
            </a:r>
          </a:p>
          <a:p>
            <a:endParaRPr lang="de-DE" baseline="0" dirty="0"/>
          </a:p>
          <a:p>
            <a:r>
              <a:rPr lang="de-DE" baseline="0" dirty="0"/>
              <a:t>Interessant ist bei diesem Plakat das Wort-Bild-Spiel mit dem «Socken» der beim Hineinziehen der Person in der Spielkonsole stecken geblieben ist und dem «Zocken».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16</a:t>
            </a:fld>
            <a:endParaRPr lang="de-DE"/>
          </a:p>
        </p:txBody>
      </p:sp>
    </p:spTree>
    <p:extLst>
      <p:ext uri="{BB962C8B-B14F-4D97-AF65-F5344CB8AC3E}">
        <p14:creationId xmlns:p14="http://schemas.microsoft.com/office/powerpoint/2010/main" val="278751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Thema: </a:t>
            </a:r>
            <a:r>
              <a:rPr lang="de-DE" b="1" i="1" dirty="0" err="1"/>
              <a:t>Sexting</a:t>
            </a:r>
            <a:endParaRPr lang="de-DE" b="1" i="1" dirty="0"/>
          </a:p>
          <a:p>
            <a:r>
              <a:rPr lang="de-DE" b="1" i="1" dirty="0"/>
              <a:t>Unterthema: Einmal</a:t>
            </a:r>
            <a:r>
              <a:rPr lang="de-DE" b="1" i="1" baseline="0" dirty="0"/>
              <a:t> im Netz, immer im Netz.</a:t>
            </a:r>
            <a:endParaRPr lang="de-DE" b="1" i="1" dirty="0"/>
          </a:p>
          <a:p>
            <a:endParaRPr lang="de-DE" b="1" dirty="0"/>
          </a:p>
          <a:p>
            <a:r>
              <a:rPr lang="de-DE" b="1" dirty="0"/>
              <a:t>Ins Netz gegangen.</a:t>
            </a:r>
          </a:p>
          <a:p>
            <a:endParaRPr lang="de-DE" b="1" dirty="0"/>
          </a:p>
          <a:p>
            <a:r>
              <a:rPr lang="de-DE" baseline="0" dirty="0"/>
              <a:t>Hier wird mit der Doppeldeutigkeit des «Ins Netz gegangen» gespielt.</a:t>
            </a:r>
          </a:p>
          <a:p>
            <a:r>
              <a:rPr lang="de-DE" baseline="0" dirty="0"/>
              <a:t>Dadurch wird die Antwort «Ok, habe ich gemacht» als Lüge entlarvt.</a:t>
            </a:r>
          </a:p>
          <a:p>
            <a:endParaRPr lang="de-DE" baseline="0" dirty="0"/>
          </a:p>
          <a:p>
            <a:r>
              <a:rPr lang="de-DE" baseline="0" dirty="0"/>
              <a:t>Dieses Beispiel zeigt, dass auch ohne aufwändige Inszenierung eine Botschaft eindrücklich umgesetzt werden kann.</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17</a:t>
            </a:fld>
            <a:endParaRPr lang="de-DE"/>
          </a:p>
        </p:txBody>
      </p:sp>
    </p:spTree>
    <p:extLst>
      <p:ext uri="{BB962C8B-B14F-4D97-AF65-F5344CB8AC3E}">
        <p14:creationId xmlns:p14="http://schemas.microsoft.com/office/powerpoint/2010/main" val="176717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Thema:</a:t>
            </a:r>
            <a:r>
              <a:rPr lang="de-DE" b="1" baseline="0" dirty="0"/>
              <a:t> </a:t>
            </a:r>
            <a:r>
              <a:rPr lang="de-DE" b="1" baseline="0" dirty="0" err="1"/>
              <a:t>Cybergrooming</a:t>
            </a:r>
            <a:endParaRPr lang="de-DE" b="1" i="1" baseline="0" dirty="0"/>
          </a:p>
          <a:p>
            <a:r>
              <a:rPr lang="de-DE" b="1" i="1" dirty="0"/>
              <a:t>Unterthema: Täuschung</a:t>
            </a:r>
          </a:p>
          <a:p>
            <a:endParaRPr lang="de-DE" b="1" dirty="0"/>
          </a:p>
          <a:p>
            <a:r>
              <a:rPr lang="de-DE" b="1" dirty="0"/>
              <a:t>Er spielt mit dir</a:t>
            </a:r>
          </a:p>
          <a:p>
            <a:r>
              <a:rPr lang="de-DE" b="1" dirty="0"/>
              <a:t>Vorsicht vor </a:t>
            </a:r>
            <a:r>
              <a:rPr lang="de-DE" b="1" dirty="0" err="1"/>
              <a:t>Cybergrooming</a:t>
            </a:r>
            <a:r>
              <a:rPr lang="de-DE" b="1" dirty="0"/>
              <a:t>. Du </a:t>
            </a:r>
            <a:r>
              <a:rPr lang="de-DE" b="1" dirty="0" err="1"/>
              <a:t>weisst</a:t>
            </a:r>
            <a:r>
              <a:rPr lang="de-DE" b="1" dirty="0"/>
              <a:t> nie, wer dahinter steckt.</a:t>
            </a:r>
          </a:p>
          <a:p>
            <a:endParaRPr lang="de-DE" b="1" dirty="0"/>
          </a:p>
          <a:p>
            <a:r>
              <a:rPr lang="de-DE" b="0" dirty="0"/>
              <a:t>Dieses Beispiel haben wir ja bereits mit dem</a:t>
            </a:r>
            <a:r>
              <a:rPr lang="de-DE" b="0" baseline="0" dirty="0"/>
              <a:t> ursprünglichen Entwurf verglichen und </a:t>
            </a:r>
            <a:r>
              <a:rPr lang="de-DE" b="0" dirty="0"/>
              <a:t>genauer angesehen.</a:t>
            </a:r>
          </a:p>
          <a:p>
            <a:r>
              <a:rPr lang="de-DE" b="0" dirty="0"/>
              <a:t>Wie bei bereits besprochenen Plakaten wurde auch hier das Photoshop-Programm benutzt.</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18</a:t>
            </a:fld>
            <a:endParaRPr lang="de-DE"/>
          </a:p>
        </p:txBody>
      </p:sp>
    </p:spTree>
    <p:extLst>
      <p:ext uri="{BB962C8B-B14F-4D97-AF65-F5344CB8AC3E}">
        <p14:creationId xmlns:p14="http://schemas.microsoft.com/office/powerpoint/2010/main" val="85234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fünf Bewertungskriterien:</a:t>
            </a:r>
          </a:p>
          <a:p>
            <a:endParaRPr lang="de-DE" dirty="0"/>
          </a:p>
          <a:p>
            <a:pPr marL="228600" indent="-228600">
              <a:buAutoNum type="arabicPeriod"/>
            </a:pPr>
            <a:r>
              <a:rPr lang="de-DE" b="1" dirty="0"/>
              <a:t>Grundidee: </a:t>
            </a:r>
            <a:r>
              <a:rPr lang="de-DE" dirty="0"/>
              <a:t>Hier wird vor allem die Kreativität bewertet:</a:t>
            </a:r>
            <a:r>
              <a:rPr lang="de-DE" baseline="0" dirty="0"/>
              <a:t> </a:t>
            </a:r>
            <a:r>
              <a:rPr lang="de-DE" dirty="0"/>
              <a:t>Ist eure Idee einmalig und eigenständig oder schon in ähnlicher Weise bereits</a:t>
            </a:r>
            <a:r>
              <a:rPr lang="de-DE" baseline="0" dirty="0"/>
              <a:t> gesehen?</a:t>
            </a:r>
          </a:p>
          <a:p>
            <a:pPr marL="228600" indent="-228600">
              <a:buAutoNum type="arabicPeriod"/>
            </a:pPr>
            <a:endParaRPr lang="de-DE" baseline="0" dirty="0"/>
          </a:p>
          <a:p>
            <a:pPr marL="228600" indent="-228600">
              <a:buAutoNum type="arabicPeriod"/>
            </a:pPr>
            <a:r>
              <a:rPr lang="de-DE" b="1" baseline="0" dirty="0"/>
              <a:t>Text-Bild-Aussage: </a:t>
            </a:r>
            <a:r>
              <a:rPr lang="de-DE" baseline="0" dirty="0"/>
              <a:t>Wird das, was ihr aussagen wollt, verstanden? Da macht ihr am besten einen Test mit euren Klassenkolleginnen und Kollegen sobald ihr eine erste Skizze eurer Idee erstellt habt.</a:t>
            </a:r>
          </a:p>
          <a:p>
            <a:pPr marL="228600" indent="-228600">
              <a:buAutoNum type="arabicPeriod"/>
            </a:pPr>
            <a:endParaRPr lang="de-DE" baseline="0" dirty="0"/>
          </a:p>
          <a:p>
            <a:pPr marL="228600" indent="-228600">
              <a:buAutoNum type="arabicPeriod"/>
            </a:pPr>
            <a:r>
              <a:rPr lang="de-DE" b="1" baseline="0" dirty="0"/>
              <a:t>Wirkung: </a:t>
            </a:r>
            <a:r>
              <a:rPr lang="de-DE" b="0" baseline="0" dirty="0"/>
              <a:t>Eine Idee muss bei den Betrachtenden etwas auslösen: Entweder ein Gefühl oder einen </a:t>
            </a:r>
            <a:r>
              <a:rPr lang="de-DE" b="0" baseline="0" dirty="0" err="1"/>
              <a:t>Denkanstoss</a:t>
            </a:r>
            <a:r>
              <a:rPr lang="de-DE" b="0" baseline="0" dirty="0"/>
              <a:t> – am besten beides. Natürlich wird dieser Aspekt dann mit der Umsetzung durch lernende Grafikerinnen und Grafiker verstärkt, sofern eure Idee von der Jury zur Umsetzung ausgewählt wird. Deshalb wird bei eurem Entwurf der Ansatz einer möglichen Wirkung bewertet.  Die effektive Wirkung wird ja erst dann ersichtlich, wenn das Plakat umgesetzt ist.</a:t>
            </a:r>
            <a:endParaRPr lang="de-DE"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de-DE" b="1"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a:t>Orientierung: </a:t>
            </a:r>
            <a:r>
              <a:rPr lang="de-DE" b="0" baseline="0" dirty="0"/>
              <a:t>W</a:t>
            </a:r>
            <a:r>
              <a:rPr lang="de-DE" baseline="0" dirty="0"/>
              <a:t>ichtig ist, dass ihr nicht einfach nur ein Problem darstellt, sondern versucht auch eine ermunternde Aussage zu vermitteln. In anderen Worten: Was hat man für Vorteile, wenn man die digitalen Medien im Griff hat und nicht umgekehrt? Dies kann durch das Bild oder durch den Text vermittelt werden.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de-DE" b="1"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a:t>Potential</a:t>
            </a:r>
            <a:r>
              <a:rPr lang="de-DE" baseline="0" dirty="0"/>
              <a:t>: Euer Vorschlag muss nicht perfekt umgesetzt eingereicht werden, aber es soll eine starke Grundidee ersichtlich sein, die dann weiterentwickelt und ausgearbeitet werden könnte. Eure Idee darf verrückt sein, soll sich aber mit vernünftigem Aufwand realisieren lassen.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19</a:t>
            </a:fld>
            <a:endParaRPr lang="de-DE"/>
          </a:p>
        </p:txBody>
      </p:sp>
    </p:spTree>
    <p:extLst>
      <p:ext uri="{BB962C8B-B14F-4D97-AF65-F5344CB8AC3E}">
        <p14:creationId xmlns:p14="http://schemas.microsoft.com/office/powerpoint/2010/main" val="160951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latin typeface="+mn-lt"/>
                <a:ea typeface="+mn-ea"/>
                <a:cs typeface="+mn-cs"/>
              </a:rPr>
              <a:t>Die ersten zwei Contests waren den Themen Tabak, Alkohol und Cannabis gewidmet.</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2</a:t>
            </a:fld>
            <a:endParaRPr lang="de-DE"/>
          </a:p>
        </p:txBody>
      </p:sp>
    </p:spTree>
    <p:extLst>
      <p:ext uri="{BB962C8B-B14F-4D97-AF65-F5344CB8AC3E}">
        <p14:creationId xmlns:p14="http://schemas.microsoft.com/office/powerpoint/2010/main" val="3588719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latin typeface="+mn-lt"/>
                <a:ea typeface="+mn-ea"/>
                <a:cs typeface="+mn-cs"/>
              </a:rPr>
              <a:t>Preise</a:t>
            </a:r>
          </a:p>
          <a:p>
            <a:pPr marL="171450" indent="-171450" algn="l">
              <a:buFont typeface="Arial"/>
              <a:buChar char="•"/>
            </a:pPr>
            <a:endParaRPr lang="de-DE" sz="1200" kern="1200" dirty="0">
              <a:solidFill>
                <a:schemeClr val="tx1"/>
              </a:solidFill>
              <a:latin typeface="+mn-lt"/>
              <a:ea typeface="+mn-ea"/>
              <a:cs typeface="+mn-cs"/>
            </a:endParaRPr>
          </a:p>
          <a:p>
            <a:pPr marL="285750" indent="-285750" algn="l">
              <a:buFont typeface="Arial"/>
              <a:buChar char="•"/>
            </a:pPr>
            <a:r>
              <a:rPr lang="de-DE" dirty="0">
                <a:solidFill>
                  <a:srgbClr val="079AAD"/>
                </a:solidFill>
                <a:latin typeface="Verdana"/>
                <a:cs typeface="Verdana"/>
              </a:rPr>
              <a:t>Für alle gibt es kleine Mitmachpreise. Diese werden im September 2022 bekannt gegeben.</a:t>
            </a:r>
          </a:p>
          <a:p>
            <a:pPr marL="171450" indent="-171450" algn="l">
              <a:buFont typeface="Arial"/>
              <a:buChar char="•"/>
            </a:pPr>
            <a:endParaRPr lang="de-DE" dirty="0">
              <a:solidFill>
                <a:srgbClr val="079AAD"/>
              </a:solidFill>
              <a:latin typeface="Verdana"/>
              <a:cs typeface="Verdana"/>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de-DE" dirty="0">
                <a:solidFill>
                  <a:srgbClr val="079AAD"/>
                </a:solidFill>
                <a:latin typeface="Verdana"/>
                <a:cs typeface="Verdana"/>
              </a:rPr>
              <a:t>Die neun Hauptpreise sind die Weiterentwicklung und die Umsetzung der prämierten Plakatentwürfe sowie der Einsatz in 9 Kantonen und dem Fürstentum Liechtenstein. </a:t>
            </a:r>
            <a:r>
              <a:rPr lang="de-DE" sz="1200" kern="1200" dirty="0">
                <a:solidFill>
                  <a:schemeClr val="tx1"/>
                </a:solidFill>
                <a:latin typeface="+mn-lt"/>
                <a:ea typeface="+mn-ea"/>
                <a:cs typeface="+mn-cs"/>
              </a:rPr>
              <a:t>Sie erscheinen als </a:t>
            </a:r>
            <a:r>
              <a:rPr lang="de-DE" sz="1200" kern="1200" dirty="0" err="1">
                <a:solidFill>
                  <a:schemeClr val="tx1"/>
                </a:solidFill>
                <a:latin typeface="+mn-lt"/>
                <a:ea typeface="+mn-ea"/>
                <a:cs typeface="+mn-cs"/>
              </a:rPr>
              <a:t>grossformatige</a:t>
            </a:r>
            <a:r>
              <a:rPr lang="de-DE" sz="1200" kern="1200" dirty="0">
                <a:solidFill>
                  <a:schemeClr val="tx1"/>
                </a:solidFill>
                <a:latin typeface="+mn-lt"/>
                <a:ea typeface="+mn-ea"/>
                <a:cs typeface="+mn-cs"/>
              </a:rPr>
              <a:t> Plakate im öffentlichen Aushang, als </a:t>
            </a:r>
            <a:r>
              <a:rPr lang="de-DE" sz="1200" kern="1200" dirty="0" err="1">
                <a:solidFill>
                  <a:schemeClr val="tx1"/>
                </a:solidFill>
                <a:latin typeface="+mn-lt"/>
                <a:ea typeface="+mn-ea"/>
                <a:cs typeface="+mn-cs"/>
              </a:rPr>
              <a:t>Cinémotions</a:t>
            </a:r>
            <a:r>
              <a:rPr lang="de-DE" sz="1200" kern="1200" dirty="0">
                <a:solidFill>
                  <a:schemeClr val="tx1"/>
                </a:solidFill>
                <a:latin typeface="+mn-lt"/>
                <a:ea typeface="+mn-ea"/>
                <a:cs typeface="+mn-cs"/>
              </a:rPr>
              <a:t>, auf Bildschirmen in Öffentlichen Verkehrsmitteln, als Postkarten sowie in der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-Agenda.</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20</a:t>
            </a:fld>
            <a:endParaRPr lang="de-DE"/>
          </a:p>
        </p:txBody>
      </p:sp>
    </p:spTree>
    <p:extLst>
      <p:ext uri="{BB962C8B-B14F-4D97-AF65-F5344CB8AC3E}">
        <p14:creationId xmlns:p14="http://schemas.microsoft.com/office/powerpoint/2010/main" val="250310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seht ihr verschiedene Anwendungen.</a:t>
            </a:r>
          </a:p>
          <a:p>
            <a:endParaRPr lang="de-DE" dirty="0"/>
          </a:p>
          <a:p>
            <a:r>
              <a:rPr lang="de-DE" sz="1200" kern="1200" dirty="0">
                <a:solidFill>
                  <a:schemeClr val="tx1"/>
                </a:solidFill>
                <a:latin typeface="+mn-lt"/>
                <a:ea typeface="+mn-ea"/>
                <a:cs typeface="+mn-cs"/>
              </a:rPr>
              <a:t>Und nun sind eure Ideen</a:t>
            </a:r>
            <a:r>
              <a:rPr lang="de-DE" sz="1200" b="1" kern="1200" dirty="0">
                <a:solidFill>
                  <a:schemeClr val="tx1"/>
                </a:solidFill>
                <a:latin typeface="+mn-lt"/>
                <a:ea typeface="+mn-ea"/>
                <a:cs typeface="+mn-cs"/>
              </a:rPr>
              <a:t> </a:t>
            </a:r>
            <a:r>
              <a:rPr lang="de-DE" sz="1200" b="0" kern="1200" dirty="0">
                <a:solidFill>
                  <a:schemeClr val="tx1"/>
                </a:solidFill>
                <a:latin typeface="+mn-lt"/>
                <a:ea typeface="+mn-ea"/>
                <a:cs typeface="+mn-cs"/>
              </a:rPr>
              <a:t>gefragt zum Themenbereich </a:t>
            </a:r>
            <a:r>
              <a:rPr lang="de-DE" sz="1200" b="0" i="1" kern="1200" dirty="0">
                <a:solidFill>
                  <a:schemeClr val="tx1"/>
                </a:solidFill>
                <a:latin typeface="+mn-lt"/>
                <a:ea typeface="+mn-ea"/>
                <a:cs typeface="+mn-cs"/>
              </a:rPr>
              <a:t>....(hier Themenbereich benennen) </a:t>
            </a:r>
            <a:r>
              <a:rPr lang="de-DE" sz="1200" b="0" kern="1200" dirty="0">
                <a:solidFill>
                  <a:schemeClr val="tx1"/>
                </a:solidFill>
                <a:latin typeface="+mn-lt"/>
                <a:ea typeface="+mn-ea"/>
                <a:cs typeface="+mn-cs"/>
              </a:rPr>
              <a:t>..... / zu einem der Themen ........ ....</a:t>
            </a:r>
            <a:r>
              <a:rPr lang="de-DE" sz="1200" b="0" i="1" kern="1200" dirty="0">
                <a:solidFill>
                  <a:schemeClr val="tx1"/>
                </a:solidFill>
                <a:latin typeface="+mn-lt"/>
                <a:ea typeface="+mn-ea"/>
                <a:cs typeface="+mn-cs"/>
              </a:rPr>
              <a:t>(hier Themen benennen, falls mehrere zur Auswahl stehen) </a:t>
            </a:r>
            <a:r>
              <a:rPr lang="de-DE" sz="1200" b="0" kern="1200" dirty="0">
                <a:solidFill>
                  <a:schemeClr val="tx1"/>
                </a:solidFill>
                <a:latin typeface="+mn-lt"/>
                <a:ea typeface="+mn-ea"/>
                <a:cs typeface="+mn-cs"/>
              </a:rPr>
              <a:t>…». (Die Themenauswahl wird Mitte März 2019 bekannt gegeben)</a:t>
            </a:r>
          </a:p>
          <a:p>
            <a:endParaRPr lang="de-DE" dirty="0"/>
          </a:p>
          <a:p>
            <a:r>
              <a:rPr lang="de-DE" b="1" dirty="0"/>
              <a:t>Wichtig:</a:t>
            </a:r>
            <a:r>
              <a:rPr lang="de-DE" b="1" baseline="0" dirty="0"/>
              <a:t> </a:t>
            </a:r>
          </a:p>
          <a:p>
            <a:endParaRPr lang="de-DE" b="1" baseline="0" dirty="0"/>
          </a:p>
          <a:p>
            <a:r>
              <a:rPr lang="de-DE" b="1" baseline="0" dirty="0"/>
              <a:t>A. </a:t>
            </a:r>
            <a:r>
              <a:rPr lang="de-DE" b="0" baseline="0" dirty="0"/>
              <a:t>Ihr habt jetzt viele ausgearbeiteten Beispiel gesehen. Eure Aufgabe ist es, am Ideenwettbewerb teilzunehmen, indem ihr eine Botschaft in Text und Bild </a:t>
            </a:r>
            <a:r>
              <a:rPr lang="de-DE" b="1" baseline="0" dirty="0"/>
              <a:t>als Entwurf </a:t>
            </a:r>
            <a:r>
              <a:rPr lang="de-DE" b="0" baseline="0" dirty="0"/>
              <a:t>entwickelt.</a:t>
            </a:r>
          </a:p>
          <a:p>
            <a:r>
              <a:rPr lang="de-DE" b="0" baseline="0" dirty="0"/>
              <a:t>Die Ausarbeitung der prämierten Entwürfe übernehmen dann lernende Grafikerinnen und Grafiker.</a:t>
            </a:r>
          </a:p>
          <a:p>
            <a:endParaRPr lang="de-DE" b="0" baseline="0" dirty="0"/>
          </a:p>
          <a:p>
            <a:r>
              <a:rPr lang="de-DE" b="1" baseline="0" dirty="0"/>
              <a:t>B. Versucht nicht einfach nur das Problem darzustellen. Das ist relativ einfach und schon oft gesehen. Die Herausforderung ist, Lösungen des Problems aufzuzeigen: Kurz: Was habt ihr für Vorteile, wenn ihr die digitalen Medien im Griff habt und nicht umgekehrt – wenn ihr unabhängig und frei seid.</a:t>
            </a:r>
          </a:p>
          <a:p>
            <a:r>
              <a:rPr lang="de-DE" b="0" baseline="0" dirty="0"/>
              <a:t>Es kann durchaus, wie auf dem hier gezeigten Plakat zum Thema </a:t>
            </a:r>
            <a:r>
              <a:rPr lang="de-DE" b="0" baseline="0" dirty="0" err="1"/>
              <a:t>Social</a:t>
            </a:r>
            <a:r>
              <a:rPr lang="de-DE" b="0" baseline="0" dirty="0"/>
              <a:t> Media, im Bild auf das Problem hingewiesen werden, spätestens im Text aber soll ein ermutigender oder auffordernder Hinweis stehen, das auf die Lösung des Problems hinweist: «Sei du selbst. Auch online»</a:t>
            </a:r>
            <a:endParaRPr lang="de-DE" b="0" dirty="0"/>
          </a:p>
          <a:p>
            <a:endParaRPr lang="de-DE" dirty="0"/>
          </a:p>
          <a:p>
            <a:endParaRPr lang="de-DE" dirty="0"/>
          </a:p>
          <a:p>
            <a:r>
              <a:rPr lang="de-DE" dirty="0"/>
              <a:t>Nun wünsche ich euch Glück,</a:t>
            </a:r>
            <a:r>
              <a:rPr lang="de-DE" baseline="0" dirty="0"/>
              <a:t> </a:t>
            </a:r>
            <a:r>
              <a:rPr lang="de-DE" baseline="0" dirty="0" err="1"/>
              <a:t>Spass</a:t>
            </a:r>
            <a:r>
              <a:rPr lang="de-DE" baseline="0" dirty="0"/>
              <a:t> und viele gute Ideen!</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21</a:t>
            </a:fld>
            <a:endParaRPr lang="de-DE"/>
          </a:p>
        </p:txBody>
      </p:sp>
    </p:spTree>
    <p:extLst>
      <p:ext uri="{BB962C8B-B14F-4D97-AF65-F5344CB8AC3E}">
        <p14:creationId xmlns:p14="http://schemas.microsoft.com/office/powerpoint/2010/main" val="356832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Beim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-Contest</a:t>
            </a:r>
            <a:r>
              <a:rPr lang="de-DE" sz="1200" kern="1200" baseline="0" dirty="0">
                <a:solidFill>
                  <a:schemeClr val="tx1"/>
                </a:solidFill>
                <a:latin typeface="+mn-lt"/>
                <a:ea typeface="+mn-ea"/>
                <a:cs typeface="+mn-cs"/>
              </a:rPr>
              <a:t> 2013/14 kamen zu den bestehenden Themen Tabak, Alkohol und Cannabis auch Motive aus dem Themenbereich «digitale Medien» hinzu.</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latin typeface="+mn-lt"/>
                <a:ea typeface="+mn-ea"/>
                <a:cs typeface="+mn-cs"/>
              </a:rPr>
              <a:t>Der Contest 2016/17 war nur zum Thema digitale Medien und der Contest 2019/20 zu den 6 Themen Tabak, Alkohol, Cannabis, Cybermobbing, </a:t>
            </a:r>
            <a:r>
              <a:rPr lang="de-DE" sz="1200" kern="1200" baseline="0" dirty="0" err="1">
                <a:solidFill>
                  <a:schemeClr val="tx1"/>
                </a:solidFill>
                <a:latin typeface="+mn-lt"/>
                <a:ea typeface="+mn-ea"/>
                <a:cs typeface="+mn-cs"/>
              </a:rPr>
              <a:t>Gamen</a:t>
            </a:r>
            <a:r>
              <a:rPr lang="de-DE" sz="1200" kern="1200" baseline="0" dirty="0">
                <a:solidFill>
                  <a:schemeClr val="tx1"/>
                </a:solidFill>
                <a:latin typeface="+mn-lt"/>
                <a:ea typeface="+mn-ea"/>
                <a:cs typeface="+mn-cs"/>
              </a:rPr>
              <a:t> und </a:t>
            </a:r>
            <a:r>
              <a:rPr lang="de-DE" sz="1200" kern="1200" baseline="0" dirty="0" err="1">
                <a:solidFill>
                  <a:schemeClr val="tx1"/>
                </a:solidFill>
                <a:latin typeface="+mn-lt"/>
                <a:ea typeface="+mn-ea"/>
                <a:cs typeface="+mn-cs"/>
              </a:rPr>
              <a:t>Social</a:t>
            </a:r>
            <a:r>
              <a:rPr lang="de-DE" sz="1200" kern="1200" baseline="0" dirty="0">
                <a:solidFill>
                  <a:schemeClr val="tx1"/>
                </a:solidFill>
                <a:latin typeface="+mn-lt"/>
                <a:ea typeface="+mn-ea"/>
                <a:cs typeface="+mn-cs"/>
              </a:rPr>
              <a:t>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3</a:t>
            </a:fld>
            <a:endParaRPr lang="de-DE"/>
          </a:p>
        </p:txBody>
      </p:sp>
    </p:spTree>
    <p:extLst>
      <p:ext uri="{BB962C8B-B14F-4D97-AF65-F5344CB8AC3E}">
        <p14:creationId xmlns:p14="http://schemas.microsoft.com/office/powerpoint/2010/main" val="910397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Bei diesem sechsten Contest ist die Themenwahl frei. D.h. es können Plakatideen zu allen 12 Themen aus den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-Unterrichtseinheiten  eingereicht werden. Es sind dies: Tabak, Alkohol, Cannabis, </a:t>
            </a:r>
            <a:r>
              <a:rPr lang="de-DE" sz="1200" kern="1200" dirty="0" err="1">
                <a:solidFill>
                  <a:schemeClr val="tx1"/>
                </a:solidFill>
                <a:latin typeface="+mn-lt"/>
                <a:ea typeface="+mn-ea"/>
                <a:cs typeface="+mn-cs"/>
              </a:rPr>
              <a:t>Cybergrooming</a:t>
            </a:r>
            <a:r>
              <a:rPr lang="de-DE" sz="1200" kern="1200" dirty="0">
                <a:solidFill>
                  <a:schemeClr val="tx1"/>
                </a:solidFill>
                <a:latin typeface="+mn-lt"/>
                <a:ea typeface="+mn-ea"/>
                <a:cs typeface="+mn-cs"/>
              </a:rPr>
              <a:t>, Cybermobbing, </a:t>
            </a:r>
            <a:r>
              <a:rPr lang="de-DE" sz="1200" kern="1200" dirty="0" err="1">
                <a:solidFill>
                  <a:schemeClr val="tx1"/>
                </a:solidFill>
                <a:latin typeface="+mn-lt"/>
                <a:ea typeface="+mn-ea"/>
                <a:cs typeface="+mn-cs"/>
              </a:rPr>
              <a:t>Gamen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Hate</a:t>
            </a:r>
            <a:r>
              <a:rPr lang="de-DE" sz="1200" kern="1200" dirty="0">
                <a:solidFill>
                  <a:schemeClr val="tx1"/>
                </a:solidFill>
                <a:latin typeface="+mn-lt"/>
                <a:ea typeface="+mn-ea"/>
                <a:cs typeface="+mn-cs"/>
              </a:rPr>
              <a:t> Speech, Online-Glücksspiel, Pornografie, </a:t>
            </a:r>
            <a:r>
              <a:rPr lang="de-DE" sz="1200" kern="1200" dirty="0" err="1">
                <a:solidFill>
                  <a:schemeClr val="tx1"/>
                </a:solidFill>
                <a:latin typeface="+mn-lt"/>
                <a:ea typeface="+mn-ea"/>
                <a:cs typeface="+mn-cs"/>
              </a:rPr>
              <a:t>Sexting</a:t>
            </a:r>
            <a:r>
              <a:rPr lang="de-DE" sz="1200" kern="1200" dirty="0">
                <a:solidFill>
                  <a:schemeClr val="tx1"/>
                </a:solidFill>
                <a:latin typeface="+mn-lt"/>
                <a:ea typeface="+mn-ea"/>
                <a:cs typeface="+mn-cs"/>
              </a:rPr>
              <a:t>, Smartphone und </a:t>
            </a:r>
            <a:r>
              <a:rPr lang="de-DE" sz="1200" kern="1200" dirty="0" err="1">
                <a:solidFill>
                  <a:schemeClr val="tx1"/>
                </a:solidFill>
                <a:latin typeface="+mn-lt"/>
                <a:ea typeface="+mn-ea"/>
                <a:cs typeface="+mn-cs"/>
              </a:rPr>
              <a:t>Social</a:t>
            </a:r>
            <a:r>
              <a:rPr lang="de-DE" sz="1200" kern="1200" dirty="0">
                <a:solidFill>
                  <a:schemeClr val="tx1"/>
                </a:solidFill>
                <a:latin typeface="+mn-lt"/>
                <a:ea typeface="+mn-ea"/>
                <a:cs typeface="+mn-cs"/>
              </a:rPr>
              <a:t> Media gesucht.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Unsere Klasse entwickelt Ideen zu den Themen / zum Thema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4</a:t>
            </a:fld>
            <a:endParaRPr lang="de-DE"/>
          </a:p>
        </p:txBody>
      </p:sp>
    </p:spTree>
    <p:extLst>
      <p:ext uri="{BB962C8B-B14F-4D97-AF65-F5344CB8AC3E}">
        <p14:creationId xmlns:p14="http://schemas.microsoft.com/office/powerpoint/2010/main" val="249499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Ablauf vom Entwurf bis zum fertigen Plakat ist wie folgt:</a:t>
            </a:r>
          </a:p>
          <a:p>
            <a:endParaRPr lang="de-DE" dirty="0"/>
          </a:p>
          <a:p>
            <a:r>
              <a:rPr lang="de-DE" dirty="0"/>
              <a:t>1.</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In kleinen Teams zu</a:t>
            </a:r>
            <a:r>
              <a:rPr lang="de-DE" sz="1200" kern="1200" baseline="0" dirty="0">
                <a:solidFill>
                  <a:schemeClr val="tx1"/>
                </a:solidFill>
                <a:latin typeface="+mn-lt"/>
                <a:ea typeface="+mn-ea"/>
                <a:cs typeface="+mn-cs"/>
              </a:rPr>
              <a:t> Zweit </a:t>
            </a:r>
            <a:r>
              <a:rPr lang="de-DE" sz="1200" kern="1200" dirty="0">
                <a:solidFill>
                  <a:schemeClr val="tx1"/>
                </a:solidFill>
                <a:latin typeface="+mn-lt"/>
                <a:ea typeface="+mn-ea"/>
                <a:cs typeface="+mn-cs"/>
              </a:rPr>
              <a:t>bis max. zu</a:t>
            </a:r>
            <a:r>
              <a:rPr lang="de-DE" sz="1200" kern="1200" baseline="0" dirty="0">
                <a:solidFill>
                  <a:schemeClr val="tx1"/>
                </a:solidFill>
                <a:latin typeface="+mn-lt"/>
                <a:ea typeface="+mn-ea"/>
                <a:cs typeface="+mn-cs"/>
              </a:rPr>
              <a:t> Viert</a:t>
            </a:r>
            <a:r>
              <a:rPr lang="de-DE" sz="1200" kern="1200" dirty="0">
                <a:solidFill>
                  <a:schemeClr val="tx1"/>
                </a:solidFill>
                <a:latin typeface="+mn-lt"/>
                <a:ea typeface="+mn-ea"/>
                <a:cs typeface="+mn-cs"/>
              </a:rPr>
              <a:t> erarbeitet ihr in Wort und Bild Botschaften zum</a:t>
            </a:r>
            <a:r>
              <a:rPr lang="de-DE" sz="1200" kern="1200" baseline="0" dirty="0">
                <a:solidFill>
                  <a:schemeClr val="tx1"/>
                </a:solidFill>
                <a:latin typeface="+mn-lt"/>
                <a:ea typeface="+mn-ea"/>
                <a:cs typeface="+mn-cs"/>
              </a:rPr>
              <a:t> Thema ....(</a:t>
            </a:r>
            <a:r>
              <a:rPr lang="de-DE" sz="1200" b="0" i="1" kern="1200" baseline="0" dirty="0">
                <a:solidFill>
                  <a:schemeClr val="tx1"/>
                </a:solidFill>
                <a:latin typeface="+mn-lt"/>
                <a:ea typeface="+mn-ea"/>
                <a:cs typeface="+mn-cs"/>
              </a:rPr>
              <a:t>hier Thema benennen) </a:t>
            </a:r>
            <a:r>
              <a:rPr lang="de-DE" sz="1200" kern="1200" baseline="0" dirty="0">
                <a:solidFill>
                  <a:schemeClr val="tx1"/>
                </a:solidFill>
                <a:latin typeface="+mn-lt"/>
                <a:ea typeface="+mn-ea"/>
                <a:cs typeface="+mn-cs"/>
              </a:rPr>
              <a:t>..... / zu einem der Themen ........ ....(</a:t>
            </a:r>
            <a:r>
              <a:rPr lang="de-DE" sz="1200" b="0" i="1" kern="1200" baseline="0" dirty="0">
                <a:solidFill>
                  <a:schemeClr val="tx1"/>
                </a:solidFill>
                <a:latin typeface="+mn-lt"/>
                <a:ea typeface="+mn-ea"/>
                <a:cs typeface="+mn-cs"/>
              </a:rPr>
              <a:t>hier Themen benennen, falls mehrere zur Auswahl stehen) </a:t>
            </a:r>
            <a:r>
              <a:rPr lang="de-DE" sz="1200" kern="1200" baseline="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Es werden primär Ideen von guten Text- und Bildkombinationen gesucht. Die Entwürfe können von Hand erarbeitet werden, als Illustrationen, Collagen oder als Bild-Text-Gestaltungen am Computer.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Die Entwürfe müssen nicht schon</a:t>
            </a:r>
            <a:r>
              <a:rPr lang="de-DE" sz="1200" kern="1200" baseline="0" dirty="0">
                <a:solidFill>
                  <a:schemeClr val="tx1"/>
                </a:solidFill>
                <a:latin typeface="+mn-lt"/>
                <a:ea typeface="+mn-ea"/>
                <a:cs typeface="+mn-cs"/>
              </a:rPr>
              <a:t> perfekt umgesetzt sein, denn es geht in erster Linie um das, was ihr mit euren Text-Bildgestaltungen aussagen möchtet und nicht um die Realisation.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latin typeface="+mn-lt"/>
                <a:ea typeface="+mn-ea"/>
                <a:cs typeface="+mn-cs"/>
              </a:rPr>
              <a:t>(oberes Foto: Ideenentwicklung in der Schule)</a:t>
            </a:r>
            <a:endParaRPr lang="de-DE" sz="1200" kern="1200" dirty="0">
              <a:solidFill>
                <a:schemeClr val="tx1"/>
              </a:solidFill>
              <a:latin typeface="+mn-lt"/>
              <a:ea typeface="+mn-ea"/>
              <a:cs typeface="+mn-cs"/>
            </a:endParaRPr>
          </a:p>
          <a:p>
            <a:endParaRPr lang="de-DE" dirty="0"/>
          </a:p>
          <a:p>
            <a:r>
              <a:rPr lang="de-DE" dirty="0"/>
              <a:t>2.</a:t>
            </a:r>
          </a:p>
          <a:p>
            <a:r>
              <a:rPr lang="de-DE" dirty="0"/>
              <a:t>Eine Fachjury unter Einbezug von Jugendlichen wählt die</a:t>
            </a:r>
            <a:r>
              <a:rPr lang="de-DE" baseline="0" dirty="0"/>
              <a:t> überzeugendsten Ideen </a:t>
            </a:r>
            <a:r>
              <a:rPr lang="de-DE" dirty="0"/>
              <a:t>pro Thema und Kanton aus. </a:t>
            </a:r>
          </a:p>
          <a:p>
            <a:r>
              <a:rPr lang="de-DE" dirty="0"/>
              <a:t>Es werden, verteilt über die beteiligten 9 Kantone und dem Fürstentum Liechtenstein,</a:t>
            </a:r>
            <a:r>
              <a:rPr lang="de-DE" baseline="0" dirty="0"/>
              <a:t> mindestens 10 Arbeiten sein, die zur Weiterentwicklung und Umsetzung bestimmt werden.</a:t>
            </a:r>
            <a:endParaRPr lang="de-DE" dirty="0"/>
          </a:p>
          <a:p>
            <a:r>
              <a:rPr lang="de-DE" dirty="0"/>
              <a:t> </a:t>
            </a:r>
          </a:p>
          <a:p>
            <a:r>
              <a:rPr lang="de-DE" dirty="0"/>
              <a:t>3.</a:t>
            </a:r>
          </a:p>
          <a:p>
            <a:r>
              <a:rPr lang="de-DE" dirty="0" err="1"/>
              <a:t>Anschliessend</a:t>
            </a:r>
            <a:r>
              <a:rPr lang="de-DE" dirty="0"/>
              <a:t> werden die Gewinnerteams in Grafikateliers oder Werbeagenturen eingeladen, um ihre Ideenskizzen den Grafik-Lernenden zu präsentieren</a:t>
            </a:r>
            <a:r>
              <a:rPr lang="de-DE" baseline="0" dirty="0"/>
              <a:t> und je nachdem, an der Text- und Bildidee noch etwas zu schleifen. </a:t>
            </a:r>
          </a:p>
          <a:p>
            <a:r>
              <a:rPr lang="de-DE" baseline="0" dirty="0"/>
              <a:t>(mittleres Foto: Treffen und Übergabe in der Agentur oder im Atelier)</a:t>
            </a:r>
            <a:endParaRPr lang="de-DE" dirty="0"/>
          </a:p>
          <a:p>
            <a:endParaRPr lang="de-DE" dirty="0"/>
          </a:p>
          <a:p>
            <a:r>
              <a:rPr lang="de-DE" dirty="0"/>
              <a:t>4.</a:t>
            </a:r>
          </a:p>
          <a:p>
            <a:r>
              <a:rPr lang="de-DE" dirty="0"/>
              <a:t>Diese Ideen werden dann von den Grafik-Lernenden bis zur Plakatreife weiterentwickelt und umgesetzt.</a:t>
            </a:r>
          </a:p>
          <a:p>
            <a:r>
              <a:rPr lang="de-DE" dirty="0"/>
              <a:t>Dies setzt ein</a:t>
            </a:r>
            <a:r>
              <a:rPr lang="de-DE" baseline="0" dirty="0"/>
              <a:t> </a:t>
            </a:r>
            <a:r>
              <a:rPr lang="de-DE" dirty="0"/>
              <a:t>fachliches Wissen voraus, wie eine Botschaft am besten visuell und verbal vermittelt wird</a:t>
            </a:r>
            <a:r>
              <a:rPr lang="de-DE" baseline="0" dirty="0"/>
              <a:t> sowie das Beherrschen der Gestaltungsprogramme.</a:t>
            </a:r>
          </a:p>
          <a:p>
            <a:r>
              <a:rPr lang="de-DE" dirty="0"/>
              <a:t>Auch werden die</a:t>
            </a:r>
            <a:r>
              <a:rPr lang="de-DE" baseline="0" dirty="0"/>
              <a:t> Plakatideen von den Lernenden im Querformat als 10-Sekunden-Animation realisiert für die Projektion in den ÖV-Bildschirmen oder in Kinos.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umgesetzten Gestaltungen können durch die Weiterentwicklung und Professionalisierung sich unter Umständen stark von der Ursprungsidee unterscheiden.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Ein paar Beispiele sehen wir anhand der nächsten Projektionen</a:t>
            </a:r>
          </a:p>
          <a:p>
            <a:endParaRPr lang="de-DE" baseline="0" dirty="0"/>
          </a:p>
          <a:p>
            <a:r>
              <a:rPr lang="de-DE" baseline="0" dirty="0"/>
              <a:t>5. </a:t>
            </a:r>
          </a:p>
          <a:p>
            <a:r>
              <a:rPr lang="de-DE" baseline="0" dirty="0"/>
              <a:t>Zum Schluss findet eine </a:t>
            </a:r>
            <a:r>
              <a:rPr lang="de-DE" baseline="0" dirty="0" err="1"/>
              <a:t>Endjurierung</a:t>
            </a:r>
            <a:r>
              <a:rPr lang="de-DE" baseline="0" dirty="0"/>
              <a:t> statt, an der die realisierten Plakate in verschiedenen Kategorien ausgezeichnet werden.</a:t>
            </a:r>
          </a:p>
          <a:p>
            <a:r>
              <a:rPr lang="de-DE" baseline="0" dirty="0"/>
              <a:t>(siehe unteres Foto)</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5</a:t>
            </a:fld>
            <a:endParaRPr lang="de-DE"/>
          </a:p>
        </p:txBody>
      </p:sp>
    </p:spTree>
    <p:extLst>
      <p:ext uri="{BB962C8B-B14F-4D97-AF65-F5344CB8AC3E}">
        <p14:creationId xmlns:p14="http://schemas.microsoft.com/office/powerpoint/2010/main" val="99201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Freiheit und Abenteuer</a:t>
            </a:r>
          </a:p>
          <a:p>
            <a:endParaRPr lang="de-DE" dirty="0"/>
          </a:p>
          <a:p>
            <a:r>
              <a:rPr lang="de-DE" dirty="0"/>
              <a:t>Um euch aufzuzeigen, wie mögliche</a:t>
            </a:r>
            <a:r>
              <a:rPr lang="de-DE" baseline="0" dirty="0"/>
              <a:t> Weiterentwicklungen von der Ideenskizze bis zur Realisation aussehen könnten,</a:t>
            </a:r>
          </a:p>
          <a:p>
            <a:r>
              <a:rPr lang="de-DE" baseline="0" dirty="0"/>
              <a:t>schauen wir uns nun vier Beispiele aus den letzten </a:t>
            </a:r>
            <a:r>
              <a:rPr lang="de-DE" baseline="0" dirty="0" err="1"/>
              <a:t>Freelance</a:t>
            </a:r>
            <a:r>
              <a:rPr lang="de-DE" baseline="0" dirty="0"/>
              <a:t>-Contests an.</a:t>
            </a:r>
          </a:p>
          <a:p>
            <a:endParaRPr lang="de-DE" baseline="0" dirty="0"/>
          </a:p>
          <a:p>
            <a:r>
              <a:rPr lang="de-DE" baseline="0" dirty="0"/>
              <a:t>Hier wurde das Thema Nikotinabhängigkeit aufgegriffen.</a:t>
            </a:r>
          </a:p>
          <a:p>
            <a:r>
              <a:rPr lang="de-DE" baseline="0" dirty="0"/>
              <a:t>Aus dem angeketteten Raucher wurde ein Gefangener am Marterpfahl.</a:t>
            </a:r>
          </a:p>
          <a:p>
            <a:r>
              <a:rPr lang="de-DE" baseline="0" dirty="0"/>
              <a:t>Und aus dem Text «Du kannst mir nicht widerstehen. Du bist mein Sklave.» </a:t>
            </a:r>
          </a:p>
          <a:p>
            <a:r>
              <a:rPr lang="de-DE" baseline="0" dirty="0"/>
              <a:t>wurde im hämischen Sinn der Spruch einer bekannten Zigarettenmarke </a:t>
            </a:r>
          </a:p>
          <a:p>
            <a:r>
              <a:rPr lang="de-DE" baseline="0" dirty="0"/>
              <a:t>auf das Logo einer anderen bekannten Marke gesetzt.</a:t>
            </a:r>
          </a:p>
          <a:p>
            <a:r>
              <a:rPr lang="de-DE" baseline="0" dirty="0"/>
              <a:t>«Freiheit und Abenteuer» sagt genau das Gegenteil des Bildes aus und macht somit das Plakat spannend.</a:t>
            </a:r>
          </a:p>
          <a:p>
            <a:r>
              <a:rPr lang="de-DE" baseline="0" dirty="0"/>
              <a:t>Zudem deckt es den Slogan der Zigarettenmarke als Lüge auf, denn Nikotin macht im hohen Masse abhängig.</a:t>
            </a:r>
          </a:p>
          <a:p>
            <a:endParaRPr lang="de-DE" baseline="0" dirty="0"/>
          </a:p>
          <a:p>
            <a:r>
              <a:rPr lang="de-DE" baseline="0" dirty="0"/>
              <a:t>Die Kunst besteht darin, Text und Bild auf einem Plakat auf das Wesentlichste zu reduzieren trotzdem viel auszusagen.</a:t>
            </a:r>
          </a:p>
          <a:p>
            <a:endParaRPr lang="de-DE" baseline="0" dirty="0"/>
          </a:p>
          <a:p>
            <a:r>
              <a:rPr lang="de-DE" baseline="0" dirty="0"/>
              <a:t>Bei diesem Beispiel wurde das Thema der ursprünglichen Idee sehr gut aufgenommen und weiterentwickelt.</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6</a:t>
            </a:fld>
            <a:endParaRPr lang="de-DE"/>
          </a:p>
        </p:txBody>
      </p:sp>
    </p:spTree>
    <p:extLst>
      <p:ext uri="{BB962C8B-B14F-4D97-AF65-F5344CB8AC3E}">
        <p14:creationId xmlns:p14="http://schemas.microsoft.com/office/powerpoint/2010/main" val="259281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«Mir </a:t>
            </a:r>
            <a:r>
              <a:rPr lang="de-DE" b="1" dirty="0" err="1"/>
              <a:t>stinkts</a:t>
            </a:r>
            <a:r>
              <a:rPr lang="de-DE" b="1" dirty="0"/>
              <a:t>»</a:t>
            </a:r>
          </a:p>
          <a:p>
            <a:r>
              <a:rPr lang="de-DE" b="1" dirty="0"/>
              <a:t>Ich kann auch ohne Kiffen abschalten und </a:t>
            </a:r>
            <a:r>
              <a:rPr lang="de-DE" b="1" dirty="0" err="1"/>
              <a:t>Spass</a:t>
            </a:r>
            <a:r>
              <a:rPr lang="de-DE" b="1" dirty="0"/>
              <a:t> haben.</a:t>
            </a:r>
          </a:p>
          <a:p>
            <a:endParaRPr lang="de-DE" dirty="0"/>
          </a:p>
          <a:p>
            <a:r>
              <a:rPr lang="de-DE" dirty="0"/>
              <a:t>Dieses Beispiel zeigt die Entwicklung einer illustrativen Umsetzung</a:t>
            </a:r>
            <a:r>
              <a:rPr lang="de-DE" baseline="0" dirty="0"/>
              <a:t> zur Fotografie.</a:t>
            </a:r>
          </a:p>
          <a:p>
            <a:endParaRPr lang="de-DE" baseline="0" dirty="0"/>
          </a:p>
          <a:p>
            <a:r>
              <a:rPr lang="de-DE" baseline="0" dirty="0"/>
              <a:t>Es ist ein wunderbares Beispiel, wie eine problemorientierte Botschaft kreativ und aussagekräftig in eine lösungsorientierte Botschaft weiterentwickelt wurde.</a:t>
            </a:r>
          </a:p>
          <a:p>
            <a:r>
              <a:rPr lang="de-DE" baseline="0" dirty="0"/>
              <a:t>Der Pfad des erhobenen Zeigefingers wurde förmlich bzw. bildhaft verlassen (symbolträchtig Zeigefinger nach unten), um auf die Fähigkeit hinzuweisen, </a:t>
            </a:r>
          </a:p>
          <a:p>
            <a:r>
              <a:rPr lang="de-DE" baseline="0" dirty="0"/>
              <a:t>auch ohne kiffen, abzuschalten und </a:t>
            </a:r>
            <a:r>
              <a:rPr lang="de-DE" baseline="0" dirty="0" err="1"/>
              <a:t>Spass</a:t>
            </a:r>
            <a:r>
              <a:rPr lang="de-DE" baseline="0" dirty="0"/>
              <a:t> haben zu können (Zusatztext).</a:t>
            </a:r>
          </a:p>
          <a:p>
            <a:r>
              <a:rPr lang="de-DE" baseline="0" dirty="0"/>
              <a:t>An Stelle des warnenden Hinweises «Reich den Drogen den kleinen Finger und sie nehmen den ganzen Körper», wurde die Überschrift (Headline) «mir </a:t>
            </a:r>
            <a:r>
              <a:rPr lang="de-DE" baseline="0" dirty="0" err="1"/>
              <a:t>stinkts</a:t>
            </a:r>
            <a:r>
              <a:rPr lang="de-DE" baseline="0" dirty="0"/>
              <a:t>» gesetzt.</a:t>
            </a:r>
          </a:p>
          <a:p>
            <a:r>
              <a:rPr lang="de-DE" baseline="0" dirty="0"/>
              <a:t>Dies ist  eine persönliche Aussage in Form einer Ich-Botschaft und wirkt dadurch glaubhafter und nicht so moralisch.</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7</a:t>
            </a:fld>
            <a:endParaRPr lang="de-DE"/>
          </a:p>
        </p:txBody>
      </p:sp>
    </p:spTree>
    <p:extLst>
      <p:ext uri="{BB962C8B-B14F-4D97-AF65-F5344CB8AC3E}">
        <p14:creationId xmlns:p14="http://schemas.microsoft.com/office/powerpoint/2010/main" val="282107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Ballkönigin – Alkohol kann Träume zerstören</a:t>
            </a:r>
          </a:p>
          <a:p>
            <a:endParaRPr lang="de-DE" dirty="0"/>
          </a:p>
          <a:p>
            <a:r>
              <a:rPr lang="de-DE" dirty="0"/>
              <a:t>Es gibt Weiterentwicklungen</a:t>
            </a:r>
            <a:r>
              <a:rPr lang="de-DE" baseline="0" dirty="0"/>
              <a:t> und Umsetzungen, die sehr nahe an der Ursprungsidee sind, andere wiederum erfahren eine umfangreichere gestalterische und inhaltliche Weiterentwicklung.</a:t>
            </a:r>
          </a:p>
          <a:p>
            <a:endParaRPr lang="de-DE" baseline="0" dirty="0"/>
          </a:p>
          <a:p>
            <a:r>
              <a:rPr lang="de-DE" baseline="0" dirty="0"/>
              <a:t>Bei diesem Beispiel wurde die Idee und der Text praktisch 1:1 übernommen und nur ein wenig an Details «geschraubt»:</a:t>
            </a:r>
          </a:p>
          <a:p>
            <a:r>
              <a:rPr lang="de-DE" baseline="0" dirty="0"/>
              <a:t>Die Weinflasche haben die Gestaltenden durch eine Wodka-Flasche ersetzt, da Jugendliche sich eher mit Wodka, denn mit Wein betrinken.</a:t>
            </a:r>
          </a:p>
          <a:p>
            <a:r>
              <a:rPr lang="de-DE" baseline="0" dirty="0"/>
              <a:t>Das Gesicht wurde etwas durch die Hand verdeckt, um zu zeigen, dass sich die junge Frau für Ihren Zustand schämt.</a:t>
            </a:r>
          </a:p>
          <a:p>
            <a:r>
              <a:rPr lang="de-DE" baseline="0" dirty="0"/>
              <a:t>Die Schrift horizontal gesetzt, lässt sich besser und schneller lesen, was für ein Plakat wichtig ist.</a:t>
            </a:r>
          </a:p>
          <a:p>
            <a:endParaRPr lang="de-DE" baseline="0" dirty="0"/>
          </a:p>
          <a:p>
            <a:r>
              <a:rPr lang="de-DE" baseline="0" dirty="0"/>
              <a:t>Es folgt noch ein viertes Beispiel zum Themenbereich digitale Medien.</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8</a:t>
            </a:fld>
            <a:endParaRPr lang="de-DE"/>
          </a:p>
        </p:txBody>
      </p:sp>
    </p:spTree>
    <p:extLst>
      <p:ext uri="{BB962C8B-B14F-4D97-AF65-F5344CB8AC3E}">
        <p14:creationId xmlns:p14="http://schemas.microsoft.com/office/powerpoint/2010/main" val="199080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Er spielt mit dir</a:t>
            </a:r>
          </a:p>
          <a:p>
            <a:r>
              <a:rPr lang="de-DE" b="1" dirty="0"/>
              <a:t>Vorsicht vor </a:t>
            </a:r>
            <a:r>
              <a:rPr lang="de-DE" b="1" dirty="0" err="1"/>
              <a:t>Cybergrooming</a:t>
            </a:r>
            <a:r>
              <a:rPr lang="de-DE" b="1" dirty="0"/>
              <a:t>. Du </a:t>
            </a:r>
            <a:r>
              <a:rPr lang="de-DE" b="1" dirty="0" err="1"/>
              <a:t>weisst</a:t>
            </a:r>
            <a:r>
              <a:rPr lang="de-DE" b="1" dirty="0"/>
              <a:t> nie, wer dahinter steckt.</a:t>
            </a:r>
          </a:p>
          <a:p>
            <a:endParaRPr lang="de-DE" dirty="0"/>
          </a:p>
          <a:p>
            <a:endParaRPr lang="de-DE" dirty="0"/>
          </a:p>
          <a:p>
            <a:r>
              <a:rPr lang="de-DE" dirty="0"/>
              <a:t>Bei </a:t>
            </a:r>
            <a:r>
              <a:rPr lang="de-DE" dirty="0" err="1"/>
              <a:t>Cybergrooming</a:t>
            </a:r>
            <a:r>
              <a:rPr lang="de-DE" dirty="0"/>
              <a:t> täuscht ein meist männlicher Erwachsener vor, ein Kind oder ein Jugendlicher zu sein, um sein Gegenüber in eine Falle zu locken.</a:t>
            </a:r>
          </a:p>
          <a:p>
            <a:r>
              <a:rPr lang="de-DE" baseline="0" dirty="0"/>
              <a:t>Was beim Entwurf im Text zum Ausdruck gebracht wird – nämlich «Du </a:t>
            </a:r>
            <a:r>
              <a:rPr lang="de-DE" baseline="0" dirty="0" err="1"/>
              <a:t>weisst</a:t>
            </a:r>
            <a:r>
              <a:rPr lang="de-DE" baseline="0" dirty="0"/>
              <a:t> nie, wer dahinter steckt» – wurde in der Umsetzung als Bild dargestellt:</a:t>
            </a:r>
          </a:p>
          <a:p>
            <a:r>
              <a:rPr lang="de-DE" baseline="0" dirty="0"/>
              <a:t>Ein Gesicht eines Jungen in den Kopf bzw. Körper eines älteren Mannes hineingesetzt.</a:t>
            </a:r>
          </a:p>
          <a:p>
            <a:r>
              <a:rPr lang="de-DE" baseline="0" dirty="0"/>
              <a:t>Im ersten Moment merkt man nicht, wer diese Person ist. Man spürt nur, dass etwas nicht ganz stimmt und die Person unangenehm, wenn nicht sogar eklig wirkt.</a:t>
            </a:r>
          </a:p>
          <a:p>
            <a:endParaRPr lang="de-DE" baseline="0" dirty="0"/>
          </a:p>
          <a:p>
            <a:r>
              <a:rPr lang="de-DE" baseline="0" dirty="0"/>
              <a:t>Die Textbotschaft «Du </a:t>
            </a:r>
            <a:r>
              <a:rPr lang="de-DE" baseline="0" dirty="0" err="1"/>
              <a:t>weisst</a:t>
            </a:r>
            <a:r>
              <a:rPr lang="de-DE" baseline="0" dirty="0"/>
              <a:t> nie, wer dahinter steckt» wurde in eine Zusatzzeile gesetzt und als Hauptüberschrift die Feststellung – ja sogar die Warnung «Er spielt mit dir», bezeichnenderweise hinter dem Kopf des Mannes geschrieben – ganz im Sinne von «Wer steckt dahinter?»</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9</a:t>
            </a:fld>
            <a:endParaRPr lang="de-DE"/>
          </a:p>
        </p:txBody>
      </p:sp>
    </p:spTree>
    <p:extLst>
      <p:ext uri="{BB962C8B-B14F-4D97-AF65-F5344CB8AC3E}">
        <p14:creationId xmlns:p14="http://schemas.microsoft.com/office/powerpoint/2010/main" val="394842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11.05.22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886122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11.05.22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85494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11.05.22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01951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11.05.22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418752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11.05.22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260810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B0A24A-B48C-3B4F-9C64-7E42F6099EC2}" type="datetimeFigureOut">
              <a:rPr lang="de-DE" smtClean="0"/>
              <a:t>11.05.22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13910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E3B0A24A-B48C-3B4F-9C64-7E42F6099EC2}" type="datetimeFigureOut">
              <a:rPr lang="de-DE" smtClean="0"/>
              <a:t>11.05.22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37150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3B0A24A-B48C-3B4F-9C64-7E42F6099EC2}" type="datetimeFigureOut">
              <a:rPr lang="de-DE" smtClean="0"/>
              <a:t>11.05.22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6554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0A24A-B48C-3B4F-9C64-7E42F6099EC2}" type="datetimeFigureOut">
              <a:rPr lang="de-DE" smtClean="0"/>
              <a:t>11.05.22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62409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B0A24A-B48C-3B4F-9C64-7E42F6099EC2}" type="datetimeFigureOut">
              <a:rPr lang="de-DE" smtClean="0"/>
              <a:t>11.05.22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716031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B0A24A-B48C-3B4F-9C64-7E42F6099EC2}" type="datetimeFigureOut">
              <a:rPr lang="de-DE" smtClean="0"/>
              <a:t>11.05.22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33504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0A24A-B48C-3B4F-9C64-7E42F6099EC2}" type="datetimeFigureOut">
              <a:rPr lang="de-DE" smtClean="0"/>
              <a:t>11.05.22</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9C1E4-2C78-BF49-83DE-753A26F85C32}" type="slidenum">
              <a:rPr lang="de-DE" smtClean="0"/>
              <a:t>‹Nr.›</a:t>
            </a:fld>
            <a:endParaRPr lang="de-DE"/>
          </a:p>
        </p:txBody>
      </p:sp>
    </p:spTree>
    <p:extLst>
      <p:ext uri="{BB962C8B-B14F-4D97-AF65-F5344CB8AC3E}">
        <p14:creationId xmlns:p14="http://schemas.microsoft.com/office/powerpoint/2010/main" val="44496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8D0B51B-DF10-3E41-8018-BA447C0B4E3C}"/>
              </a:ext>
            </a:extLst>
          </p:cNvPr>
          <p:cNvPicPr>
            <a:picLocks noChangeAspect="1"/>
          </p:cNvPicPr>
          <p:nvPr/>
        </p:nvPicPr>
        <p:blipFill>
          <a:blip r:embed="rId3"/>
          <a:stretch>
            <a:fillRect/>
          </a:stretch>
        </p:blipFill>
        <p:spPr>
          <a:xfrm>
            <a:off x="2946" y="0"/>
            <a:ext cx="9138108" cy="6858000"/>
          </a:xfrm>
          <a:prstGeom prst="rect">
            <a:avLst/>
          </a:prstGeom>
        </p:spPr>
      </p:pic>
    </p:spTree>
    <p:extLst>
      <p:ext uri="{BB962C8B-B14F-4D97-AF65-F5344CB8AC3E}">
        <p14:creationId xmlns:p14="http://schemas.microsoft.com/office/powerpoint/2010/main" val="357549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44795D4-EE7D-6B48-AA05-C8CF470E705E}"/>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Tabak</a:t>
            </a:r>
          </a:p>
        </p:txBody>
      </p:sp>
      <p:pic>
        <p:nvPicPr>
          <p:cNvPr id="5" name="Grafik 4">
            <a:extLst>
              <a:ext uri="{FF2B5EF4-FFF2-40B4-BE49-F238E27FC236}">
                <a16:creationId xmlns:a16="http://schemas.microsoft.com/office/drawing/2014/main" id="{3AA3A064-539B-5549-90A6-26116AE8DB37}"/>
              </a:ext>
            </a:extLst>
          </p:cNvPr>
          <p:cNvPicPr>
            <a:picLocks noChangeAspect="1"/>
          </p:cNvPicPr>
          <p:nvPr/>
        </p:nvPicPr>
        <p:blipFill>
          <a:blip r:embed="rId3"/>
          <a:stretch>
            <a:fillRect/>
          </a:stretch>
        </p:blipFill>
        <p:spPr>
          <a:xfrm>
            <a:off x="0" y="1361661"/>
            <a:ext cx="9144000" cy="4134678"/>
          </a:xfrm>
          <a:prstGeom prst="rect">
            <a:avLst/>
          </a:prstGeom>
        </p:spPr>
      </p:pic>
    </p:spTree>
    <p:extLst>
      <p:ext uri="{BB962C8B-B14F-4D97-AF65-F5344CB8AC3E}">
        <p14:creationId xmlns:p14="http://schemas.microsoft.com/office/powerpoint/2010/main" val="10979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874E74A-DBCD-BC4D-9ABE-66E4A80261CD}"/>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Alkohol</a:t>
            </a:r>
          </a:p>
        </p:txBody>
      </p:sp>
      <p:pic>
        <p:nvPicPr>
          <p:cNvPr id="5" name="Grafik 4">
            <a:extLst>
              <a:ext uri="{FF2B5EF4-FFF2-40B4-BE49-F238E27FC236}">
                <a16:creationId xmlns:a16="http://schemas.microsoft.com/office/drawing/2014/main" id="{EEC23E3F-42E0-8F4A-8A8C-BED25B019A1D}"/>
              </a:ext>
            </a:extLst>
          </p:cNvPr>
          <p:cNvPicPr>
            <a:picLocks noChangeAspect="1"/>
          </p:cNvPicPr>
          <p:nvPr/>
        </p:nvPicPr>
        <p:blipFill>
          <a:blip r:embed="rId3"/>
          <a:stretch>
            <a:fillRect/>
          </a:stretch>
        </p:blipFill>
        <p:spPr>
          <a:xfrm>
            <a:off x="0" y="1361661"/>
            <a:ext cx="9144000" cy="4134678"/>
          </a:xfrm>
          <a:prstGeom prst="rect">
            <a:avLst/>
          </a:prstGeom>
        </p:spPr>
      </p:pic>
    </p:spTree>
    <p:extLst>
      <p:ext uri="{BB962C8B-B14F-4D97-AF65-F5344CB8AC3E}">
        <p14:creationId xmlns:p14="http://schemas.microsoft.com/office/powerpoint/2010/main" val="1966686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D208584-3986-A846-AD17-28BA66208B17}"/>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Cannabis</a:t>
            </a:r>
          </a:p>
        </p:txBody>
      </p:sp>
      <p:pic>
        <p:nvPicPr>
          <p:cNvPr id="5" name="Grafik 4">
            <a:extLst>
              <a:ext uri="{FF2B5EF4-FFF2-40B4-BE49-F238E27FC236}">
                <a16:creationId xmlns:a16="http://schemas.microsoft.com/office/drawing/2014/main" id="{67A885B3-631A-9D4B-A606-9BEE1F4FDD21}"/>
              </a:ext>
            </a:extLst>
          </p:cNvPr>
          <p:cNvPicPr>
            <a:picLocks noChangeAspect="1"/>
          </p:cNvPicPr>
          <p:nvPr/>
        </p:nvPicPr>
        <p:blipFill>
          <a:blip r:embed="rId3"/>
          <a:stretch>
            <a:fillRect/>
          </a:stretch>
        </p:blipFill>
        <p:spPr>
          <a:xfrm>
            <a:off x="0" y="1361661"/>
            <a:ext cx="9144000" cy="4134678"/>
          </a:xfrm>
          <a:prstGeom prst="rect">
            <a:avLst/>
          </a:prstGeom>
        </p:spPr>
      </p:pic>
    </p:spTree>
    <p:extLst>
      <p:ext uri="{BB962C8B-B14F-4D97-AF65-F5344CB8AC3E}">
        <p14:creationId xmlns:p14="http://schemas.microsoft.com/office/powerpoint/2010/main" val="240732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B7B71C1-9FDD-5F40-8703-D6ED4A05215A}"/>
              </a:ext>
            </a:extLst>
          </p:cNvPr>
          <p:cNvSpPr txBox="1"/>
          <p:nvPr/>
        </p:nvSpPr>
        <p:spPr>
          <a:xfrm>
            <a:off x="430304"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Social</a:t>
            </a:r>
            <a:r>
              <a:rPr lang="de-DE" sz="3000" dirty="0">
                <a:solidFill>
                  <a:srgbClr val="079AAD"/>
                </a:solidFill>
                <a:latin typeface="Verdana"/>
                <a:cs typeface="Verdana"/>
              </a:rPr>
              <a:t> Media</a:t>
            </a:r>
          </a:p>
        </p:txBody>
      </p:sp>
      <p:pic>
        <p:nvPicPr>
          <p:cNvPr id="3" name="Bild 1" descr="__dm_sm1.jpg">
            <a:extLst>
              <a:ext uri="{FF2B5EF4-FFF2-40B4-BE49-F238E27FC236}">
                <a16:creationId xmlns:a16="http://schemas.microsoft.com/office/drawing/2014/main" id="{10829D55-C442-024A-9143-0625AD549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545" y="836712"/>
            <a:ext cx="4204052" cy="6021288"/>
          </a:xfrm>
          <a:prstGeom prst="rect">
            <a:avLst/>
          </a:prstGeom>
        </p:spPr>
      </p:pic>
    </p:spTree>
    <p:extLst>
      <p:ext uri="{BB962C8B-B14F-4D97-AF65-F5344CB8AC3E}">
        <p14:creationId xmlns:p14="http://schemas.microsoft.com/office/powerpoint/2010/main" val="362014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187F4C2-D737-D54C-88D2-700E1497CD5B}"/>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Social</a:t>
            </a:r>
            <a:r>
              <a:rPr lang="de-DE" sz="3000" dirty="0">
                <a:solidFill>
                  <a:srgbClr val="079AAD"/>
                </a:solidFill>
                <a:latin typeface="Verdana"/>
                <a:cs typeface="Verdana"/>
              </a:rPr>
              <a:t> Media</a:t>
            </a:r>
          </a:p>
        </p:txBody>
      </p:sp>
      <p:pic>
        <p:nvPicPr>
          <p:cNvPr id="3" name="Bild 2" descr="__dm_sm2.jpg">
            <a:extLst>
              <a:ext uri="{FF2B5EF4-FFF2-40B4-BE49-F238E27FC236}">
                <a16:creationId xmlns:a16="http://schemas.microsoft.com/office/drawing/2014/main" id="{E0AC6C23-AAC6-0542-B96B-F1F44389A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8"/>
          </a:xfrm>
          <a:prstGeom prst="rect">
            <a:avLst/>
          </a:prstGeom>
        </p:spPr>
      </p:pic>
    </p:spTree>
    <p:extLst>
      <p:ext uri="{BB962C8B-B14F-4D97-AF65-F5344CB8AC3E}">
        <p14:creationId xmlns:p14="http://schemas.microsoft.com/office/powerpoint/2010/main" val="79907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DAE875E-797C-404D-BA7C-7A9CC4A6CC05}"/>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Cybermobbing</a:t>
            </a:r>
          </a:p>
        </p:txBody>
      </p:sp>
      <p:pic>
        <p:nvPicPr>
          <p:cNvPr id="3" name="Bild 2" descr="__dm_cm.jpg">
            <a:extLst>
              <a:ext uri="{FF2B5EF4-FFF2-40B4-BE49-F238E27FC236}">
                <a16:creationId xmlns:a16="http://schemas.microsoft.com/office/drawing/2014/main" id="{55670E6D-91FD-4C4D-A3C3-3176F710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7"/>
          </a:xfrm>
          <a:prstGeom prst="rect">
            <a:avLst/>
          </a:prstGeom>
        </p:spPr>
      </p:pic>
    </p:spTree>
    <p:extLst>
      <p:ext uri="{BB962C8B-B14F-4D97-AF65-F5344CB8AC3E}">
        <p14:creationId xmlns:p14="http://schemas.microsoft.com/office/powerpoint/2010/main" val="3261559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E9B88E7-B02F-3240-9E86-A7B6FAE09D25}"/>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Gamen</a:t>
            </a:r>
            <a:endParaRPr lang="de-DE" sz="3000" dirty="0">
              <a:solidFill>
                <a:srgbClr val="079AAD"/>
              </a:solidFill>
              <a:latin typeface="Verdana"/>
              <a:cs typeface="Verdana"/>
            </a:endParaRPr>
          </a:p>
        </p:txBody>
      </p:sp>
      <p:pic>
        <p:nvPicPr>
          <p:cNvPr id="3" name="Bild 1" descr="__dm_ga.jpg">
            <a:extLst>
              <a:ext uri="{FF2B5EF4-FFF2-40B4-BE49-F238E27FC236}">
                <a16:creationId xmlns:a16="http://schemas.microsoft.com/office/drawing/2014/main" id="{4262DE8C-439A-6046-920D-1EA31E89D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4" y="836712"/>
            <a:ext cx="4204051" cy="6021287"/>
          </a:xfrm>
          <a:prstGeom prst="rect">
            <a:avLst/>
          </a:prstGeom>
        </p:spPr>
      </p:pic>
    </p:spTree>
    <p:extLst>
      <p:ext uri="{BB962C8B-B14F-4D97-AF65-F5344CB8AC3E}">
        <p14:creationId xmlns:p14="http://schemas.microsoft.com/office/powerpoint/2010/main" val="1855163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4285D3B-4EB1-0C41-BA8A-36CA5C4387BC}"/>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Sexting</a:t>
            </a:r>
            <a:endParaRPr lang="de-DE" sz="3000" dirty="0">
              <a:solidFill>
                <a:srgbClr val="079AAD"/>
              </a:solidFill>
              <a:latin typeface="Verdana"/>
              <a:cs typeface="Verdana"/>
            </a:endParaRPr>
          </a:p>
        </p:txBody>
      </p:sp>
      <p:pic>
        <p:nvPicPr>
          <p:cNvPr id="4" name="Bild 1" descr="__dm_sx.jpg">
            <a:extLst>
              <a:ext uri="{FF2B5EF4-FFF2-40B4-BE49-F238E27FC236}">
                <a16:creationId xmlns:a16="http://schemas.microsoft.com/office/drawing/2014/main" id="{904DCF85-1EDF-2242-A80A-6B4A6B104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7"/>
          </a:xfrm>
          <a:prstGeom prst="rect">
            <a:avLst/>
          </a:prstGeom>
        </p:spPr>
      </p:pic>
    </p:spTree>
    <p:extLst>
      <p:ext uri="{BB962C8B-B14F-4D97-AF65-F5344CB8AC3E}">
        <p14:creationId xmlns:p14="http://schemas.microsoft.com/office/powerpoint/2010/main" val="1250657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6F54BF9-647B-BD44-B113-D5B53A6926EF}"/>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Cybergrooming</a:t>
            </a:r>
            <a:endParaRPr lang="de-DE" sz="3000" dirty="0">
              <a:solidFill>
                <a:srgbClr val="079AAD"/>
              </a:solidFill>
              <a:latin typeface="Verdana"/>
              <a:cs typeface="Verdana"/>
            </a:endParaRPr>
          </a:p>
        </p:txBody>
      </p:sp>
      <p:pic>
        <p:nvPicPr>
          <p:cNvPr id="3" name="Bild 2" descr="__dm_cg.jpg">
            <a:extLst>
              <a:ext uri="{FF2B5EF4-FFF2-40B4-BE49-F238E27FC236}">
                <a16:creationId xmlns:a16="http://schemas.microsoft.com/office/drawing/2014/main" id="{C5FB9678-6B44-C144-BE35-7338826E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22950"/>
            <a:ext cx="4213660" cy="6035049"/>
          </a:xfrm>
          <a:prstGeom prst="rect">
            <a:avLst/>
          </a:prstGeom>
        </p:spPr>
      </p:pic>
    </p:spTree>
    <p:extLst>
      <p:ext uri="{BB962C8B-B14F-4D97-AF65-F5344CB8AC3E}">
        <p14:creationId xmlns:p14="http://schemas.microsoft.com/office/powerpoint/2010/main" val="318307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BB4871E-09D2-0F41-89CE-6AFEE00911C3}"/>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Fünf Bewertungskriterien</a:t>
            </a:r>
          </a:p>
        </p:txBody>
      </p:sp>
      <p:sp>
        <p:nvSpPr>
          <p:cNvPr id="3" name="Textfeld 2">
            <a:extLst>
              <a:ext uri="{FF2B5EF4-FFF2-40B4-BE49-F238E27FC236}">
                <a16:creationId xmlns:a16="http://schemas.microsoft.com/office/drawing/2014/main" id="{AAD38803-4DA5-6748-98A2-F7EA2E4F4ED1}"/>
              </a:ext>
            </a:extLst>
          </p:cNvPr>
          <p:cNvSpPr txBox="1"/>
          <p:nvPr/>
        </p:nvSpPr>
        <p:spPr>
          <a:xfrm>
            <a:off x="477108" y="1449520"/>
            <a:ext cx="8412892" cy="4801315"/>
          </a:xfrm>
          <a:prstGeom prst="rect">
            <a:avLst/>
          </a:prstGeom>
          <a:noFill/>
        </p:spPr>
        <p:txBody>
          <a:bodyPr wrap="square" rtlCol="0">
            <a:spAutoFit/>
          </a:bodyPr>
          <a:lstStyle/>
          <a:p>
            <a:r>
              <a:rPr lang="de-DE" dirty="0">
                <a:solidFill>
                  <a:srgbClr val="079AAD"/>
                </a:solidFill>
                <a:latin typeface="Verdana"/>
                <a:cs typeface="Verdana"/>
              </a:rPr>
              <a:t>Die Jury wird eure Arbeiten nach folgenden fünf Kriterien bewerten:</a:t>
            </a:r>
          </a:p>
          <a:p>
            <a:endParaRPr lang="de-DE" dirty="0">
              <a:solidFill>
                <a:srgbClr val="079AAD"/>
              </a:solidFill>
              <a:latin typeface="Verdana"/>
              <a:cs typeface="Verdana"/>
            </a:endParaRPr>
          </a:p>
          <a:p>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Gr</a:t>
            </a:r>
            <a:r>
              <a:rPr lang="de-DE" b="1" dirty="0">
                <a:solidFill>
                  <a:srgbClr val="0F97B6"/>
                </a:solidFill>
                <a:latin typeface="Verdana"/>
                <a:cs typeface="Verdana"/>
              </a:rPr>
              <a:t>undi</a:t>
            </a:r>
            <a:r>
              <a:rPr lang="de-DE" b="1" dirty="0">
                <a:solidFill>
                  <a:srgbClr val="079AAD"/>
                </a:solidFill>
                <a:latin typeface="Verdana"/>
                <a:cs typeface="Verdana"/>
              </a:rPr>
              <a:t>dee</a:t>
            </a:r>
            <a:r>
              <a:rPr lang="de-DE" dirty="0">
                <a:solidFill>
                  <a:srgbClr val="079AAD"/>
                </a:solidFill>
                <a:latin typeface="Verdana"/>
                <a:cs typeface="Verdana"/>
              </a:rPr>
              <a:t> </a:t>
            </a:r>
            <a:r>
              <a:rPr lang="de-DE" dirty="0">
                <a:solidFill>
                  <a:srgbClr val="0F97B6"/>
                </a:solidFill>
              </a:rPr>
              <a:t>(Kreativität, Eigenständigkeit, Originalität der Grundidee)</a:t>
            </a:r>
            <a:endParaRPr lang="de-DE" dirty="0">
              <a:solidFill>
                <a:srgbClr val="0F97B6"/>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Text-Bild-Aussage </a:t>
            </a:r>
            <a:r>
              <a:rPr lang="de-DE" dirty="0">
                <a:solidFill>
                  <a:srgbClr val="0F97B6"/>
                </a:solidFill>
              </a:rPr>
              <a:t>(Gesamtbotschaft gut erfassbar bzw. nachvollziehbar)</a:t>
            </a:r>
            <a:endParaRPr lang="de-DE" dirty="0">
              <a:solidFill>
                <a:srgbClr val="079AAD"/>
              </a:solidFill>
              <a:latin typeface="Verdana"/>
              <a:cs typeface="Verdana"/>
            </a:endParaRPr>
          </a:p>
          <a:p>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Wirkung</a:t>
            </a:r>
            <a:r>
              <a:rPr lang="de-DE" dirty="0">
                <a:solidFill>
                  <a:srgbClr val="079AAD"/>
                </a:solidFill>
                <a:latin typeface="Verdana"/>
                <a:cs typeface="Verdana"/>
              </a:rPr>
              <a:t> </a:t>
            </a:r>
            <a:r>
              <a:rPr lang="de-DE" dirty="0">
                <a:solidFill>
                  <a:srgbClr val="0F97B6"/>
                </a:solidFill>
              </a:rPr>
              <a:t>(Vermag die Idee im Ansatz eine Gefühlsregung und/oder einen </a:t>
            </a:r>
            <a:r>
              <a:rPr lang="de-DE" dirty="0" err="1">
                <a:solidFill>
                  <a:srgbClr val="0F97B6"/>
                </a:solidFill>
              </a:rPr>
              <a:t>Denkanstoss</a:t>
            </a:r>
            <a:r>
              <a:rPr lang="de-DE" dirty="0">
                <a:solidFill>
                  <a:srgbClr val="0F97B6"/>
                </a:solidFill>
              </a:rPr>
              <a:t> auszulösen?)</a:t>
            </a:r>
            <a:endParaRPr lang="de-DE" dirty="0">
              <a:solidFill>
                <a:srgbClr val="079AAD"/>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Orientierung</a:t>
            </a:r>
            <a:r>
              <a:rPr lang="de-DE" dirty="0">
                <a:solidFill>
                  <a:srgbClr val="079AAD"/>
                </a:solidFill>
                <a:latin typeface="Verdana"/>
                <a:cs typeface="Verdana"/>
              </a:rPr>
              <a:t> </a:t>
            </a:r>
            <a:r>
              <a:rPr lang="de-DE" dirty="0">
                <a:solidFill>
                  <a:srgbClr val="0F97B6"/>
                </a:solidFill>
              </a:rPr>
              <a:t>(Orientiert sich die Botschaft am Problem oder vermag sie Lösungen oder ermunternde Aufforderungen zu vermitteln?)</a:t>
            </a:r>
            <a:endParaRPr lang="de-DE" dirty="0">
              <a:solidFill>
                <a:srgbClr val="0F97B6"/>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Potential</a:t>
            </a:r>
            <a:r>
              <a:rPr lang="de-DE" dirty="0">
                <a:solidFill>
                  <a:srgbClr val="079AAD"/>
                </a:solidFill>
                <a:latin typeface="Verdana"/>
                <a:cs typeface="Verdana"/>
              </a:rPr>
              <a:t> </a:t>
            </a:r>
            <a:r>
              <a:rPr lang="de-DE" dirty="0">
                <a:solidFill>
                  <a:srgbClr val="0F97B6"/>
                </a:solidFill>
              </a:rPr>
              <a:t>(Weiterentwicklungspotential, Realisierbarkeit)</a:t>
            </a:r>
            <a:endParaRPr lang="de-DE" dirty="0">
              <a:solidFill>
                <a:srgbClr val="0F97B6"/>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p:txBody>
      </p:sp>
    </p:spTree>
    <p:extLst>
      <p:ext uri="{BB962C8B-B14F-4D97-AF65-F5344CB8AC3E}">
        <p14:creationId xmlns:p14="http://schemas.microsoft.com/office/powerpoint/2010/main" val="397507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9C4DA2B-F2C2-CB46-A4B9-083AA832E542}"/>
              </a:ext>
            </a:extLst>
          </p:cNvPr>
          <p:cNvSpPr txBox="1"/>
          <p:nvPr/>
        </p:nvSpPr>
        <p:spPr>
          <a:xfrm>
            <a:off x="442027" y="189452"/>
            <a:ext cx="5297311" cy="1015663"/>
          </a:xfrm>
          <a:prstGeom prst="rect">
            <a:avLst/>
          </a:prstGeom>
          <a:noFill/>
        </p:spPr>
        <p:txBody>
          <a:bodyPr wrap="square" rtlCol="0">
            <a:spAutoFit/>
          </a:bodyPr>
          <a:lstStyle/>
          <a:p>
            <a:r>
              <a:rPr lang="de-DE" sz="3000" dirty="0">
                <a:solidFill>
                  <a:srgbClr val="079AAD"/>
                </a:solidFill>
                <a:latin typeface="Verdana"/>
                <a:cs typeface="Verdana"/>
              </a:rPr>
              <a:t>Themen</a:t>
            </a:r>
          </a:p>
          <a:p>
            <a:r>
              <a:rPr lang="de-DE" sz="3000" dirty="0">
                <a:solidFill>
                  <a:srgbClr val="079AAD"/>
                </a:solidFill>
                <a:latin typeface="Verdana"/>
                <a:cs typeface="Verdana"/>
              </a:rPr>
              <a:t>Tabak/Alkohol/Cannabis</a:t>
            </a:r>
          </a:p>
        </p:txBody>
      </p:sp>
      <p:pic>
        <p:nvPicPr>
          <p:cNvPr id="5" name="Bild 1" descr="tac.jpg">
            <a:extLst>
              <a:ext uri="{FF2B5EF4-FFF2-40B4-BE49-F238E27FC236}">
                <a16:creationId xmlns:a16="http://schemas.microsoft.com/office/drawing/2014/main" id="{F6D3271A-61A4-174A-BD87-C0512BE6F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717"/>
            <a:ext cx="9144000" cy="4777508"/>
          </a:xfrm>
          <a:prstGeom prst="rect">
            <a:avLst/>
          </a:prstGeom>
        </p:spPr>
      </p:pic>
    </p:spTree>
    <p:extLst>
      <p:ext uri="{BB962C8B-B14F-4D97-AF65-F5344CB8AC3E}">
        <p14:creationId xmlns:p14="http://schemas.microsoft.com/office/powerpoint/2010/main" val="226961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395B99F-90D6-2948-AC75-8A76B4FB2502}"/>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Preise</a:t>
            </a:r>
          </a:p>
        </p:txBody>
      </p:sp>
      <p:sp>
        <p:nvSpPr>
          <p:cNvPr id="3" name="Textfeld 2">
            <a:extLst>
              <a:ext uri="{FF2B5EF4-FFF2-40B4-BE49-F238E27FC236}">
                <a16:creationId xmlns:a16="http://schemas.microsoft.com/office/drawing/2014/main" id="{67943552-409E-6145-BFE5-1CE78C863795}"/>
              </a:ext>
            </a:extLst>
          </p:cNvPr>
          <p:cNvSpPr txBox="1"/>
          <p:nvPr/>
        </p:nvSpPr>
        <p:spPr>
          <a:xfrm>
            <a:off x="477108" y="1449520"/>
            <a:ext cx="8181013" cy="5355313"/>
          </a:xfrm>
          <a:prstGeom prst="rect">
            <a:avLst/>
          </a:prstGeom>
          <a:noFill/>
        </p:spPr>
        <p:txBody>
          <a:bodyPr wrap="square" rtlCol="0">
            <a:spAutoFit/>
          </a:bodyPr>
          <a:lstStyle/>
          <a:p>
            <a:r>
              <a:rPr lang="de-DE" dirty="0">
                <a:solidFill>
                  <a:srgbClr val="079AAD"/>
                </a:solidFill>
                <a:latin typeface="Verdana"/>
                <a:cs typeface="Verdana"/>
              </a:rPr>
              <a:t>Mitmachpreise für alle.</a:t>
            </a:r>
          </a:p>
          <a:p>
            <a:endParaRPr lang="de-DE" dirty="0">
              <a:solidFill>
                <a:srgbClr val="079AAD"/>
              </a:solidFill>
              <a:latin typeface="Verdana"/>
              <a:cs typeface="Verdana"/>
            </a:endParaRPr>
          </a:p>
          <a:p>
            <a:endParaRPr lang="de-DE" dirty="0">
              <a:solidFill>
                <a:srgbClr val="079AAD"/>
              </a:solidFill>
              <a:latin typeface="Verdana"/>
              <a:cs typeface="Verdana"/>
            </a:endParaRPr>
          </a:p>
          <a:p>
            <a:r>
              <a:rPr lang="de-DE" dirty="0">
                <a:solidFill>
                  <a:srgbClr val="079AAD"/>
                </a:solidFill>
                <a:latin typeface="Verdana"/>
                <a:cs typeface="Verdana"/>
              </a:rPr>
              <a:t>Die zehn Hauptpreise sind</a:t>
            </a:r>
          </a:p>
          <a:p>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die Weiterentwicklung und die Umsetzung der prämierten Plakatentwürfe </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Plakate</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a:t>
            </a:r>
            <a:r>
              <a:rPr lang="de-DE" dirty="0" err="1">
                <a:solidFill>
                  <a:srgbClr val="079AAD"/>
                </a:solidFill>
                <a:latin typeface="Verdana"/>
                <a:cs typeface="Verdana"/>
              </a:rPr>
              <a:t>Cinémotions</a:t>
            </a:r>
            <a:r>
              <a:rPr lang="de-DE" dirty="0">
                <a:solidFill>
                  <a:srgbClr val="079AAD"/>
                </a:solidFill>
                <a:latin typeface="Verdana"/>
                <a:cs typeface="Verdana"/>
              </a:rPr>
              <a:t> (animierte </a:t>
            </a:r>
            <a:r>
              <a:rPr lang="de-DE" dirty="0" err="1">
                <a:solidFill>
                  <a:srgbClr val="079AAD"/>
                </a:solidFill>
                <a:latin typeface="Verdana"/>
                <a:cs typeface="Verdana"/>
              </a:rPr>
              <a:t>Kinodias</a:t>
            </a:r>
            <a:r>
              <a:rPr lang="de-DE" dirty="0">
                <a:solidFill>
                  <a:srgbClr val="079AAD"/>
                </a:solidFill>
                <a:latin typeface="Verdana"/>
                <a:cs typeface="Verdana"/>
              </a:rPr>
              <a:t>)</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Traffic-Media-Screens (in ÖV-Bildschirmen)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Postkarten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in der </a:t>
            </a:r>
            <a:r>
              <a:rPr lang="de-DE" dirty="0" err="1">
                <a:solidFill>
                  <a:srgbClr val="079AAD"/>
                </a:solidFill>
                <a:latin typeface="Verdana"/>
                <a:cs typeface="Verdana"/>
              </a:rPr>
              <a:t>freelance</a:t>
            </a:r>
            <a:r>
              <a:rPr lang="de-DE" dirty="0">
                <a:solidFill>
                  <a:srgbClr val="079AAD"/>
                </a:solidFill>
                <a:latin typeface="Verdana"/>
                <a:cs typeface="Verdana"/>
              </a:rPr>
              <a:t>-Agenda</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p:txBody>
      </p:sp>
    </p:spTree>
    <p:extLst>
      <p:ext uri="{BB962C8B-B14F-4D97-AF65-F5344CB8AC3E}">
        <p14:creationId xmlns:p14="http://schemas.microsoft.com/office/powerpoint/2010/main" val="27222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E2D20F6-3E61-E74C-9753-D964772F6399}"/>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Verwendung</a:t>
            </a:r>
          </a:p>
        </p:txBody>
      </p:sp>
      <p:pic>
        <p:nvPicPr>
          <p:cNvPr id="3" name="Bild 5" descr="verwendung1.jpg">
            <a:extLst>
              <a:ext uri="{FF2B5EF4-FFF2-40B4-BE49-F238E27FC236}">
                <a16:creationId xmlns:a16="http://schemas.microsoft.com/office/drawing/2014/main" id="{1DFF39BD-F134-6548-9C9B-4FA967265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302"/>
            <a:ext cx="9144000" cy="5060358"/>
          </a:xfrm>
          <a:prstGeom prst="rect">
            <a:avLst/>
          </a:prstGeom>
        </p:spPr>
      </p:pic>
    </p:spTree>
    <p:extLst>
      <p:ext uri="{BB962C8B-B14F-4D97-AF65-F5344CB8AC3E}">
        <p14:creationId xmlns:p14="http://schemas.microsoft.com/office/powerpoint/2010/main" val="64123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279039D-7F66-A643-BBC4-3C112D24A991}"/>
              </a:ext>
            </a:extLst>
          </p:cNvPr>
          <p:cNvSpPr txBox="1"/>
          <p:nvPr/>
        </p:nvSpPr>
        <p:spPr>
          <a:xfrm>
            <a:off x="442027" y="189452"/>
            <a:ext cx="5297311" cy="1015663"/>
          </a:xfrm>
          <a:prstGeom prst="rect">
            <a:avLst/>
          </a:prstGeom>
          <a:noFill/>
        </p:spPr>
        <p:txBody>
          <a:bodyPr wrap="square" rtlCol="0">
            <a:spAutoFit/>
          </a:bodyPr>
          <a:lstStyle/>
          <a:p>
            <a:r>
              <a:rPr lang="de-DE" sz="3000" dirty="0">
                <a:solidFill>
                  <a:srgbClr val="079AAD"/>
                </a:solidFill>
                <a:latin typeface="Verdana"/>
                <a:cs typeface="Verdana"/>
              </a:rPr>
              <a:t>Themen</a:t>
            </a:r>
          </a:p>
          <a:p>
            <a:r>
              <a:rPr lang="de-DE" sz="3000" dirty="0">
                <a:solidFill>
                  <a:srgbClr val="079AAD"/>
                </a:solidFill>
                <a:latin typeface="Verdana"/>
                <a:cs typeface="Verdana"/>
              </a:rPr>
              <a:t>digitale Medien</a:t>
            </a:r>
          </a:p>
        </p:txBody>
      </p:sp>
      <p:pic>
        <p:nvPicPr>
          <p:cNvPr id="5" name="Bild 4" descr="dm.jpg">
            <a:extLst>
              <a:ext uri="{FF2B5EF4-FFF2-40B4-BE49-F238E27FC236}">
                <a16:creationId xmlns:a16="http://schemas.microsoft.com/office/drawing/2014/main" id="{DEA7A827-A7BA-D44D-9767-BB2F01E94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210"/>
            <a:ext cx="9144000" cy="4702376"/>
          </a:xfrm>
          <a:prstGeom prst="rect">
            <a:avLst/>
          </a:prstGeom>
        </p:spPr>
      </p:pic>
    </p:spTree>
    <p:extLst>
      <p:ext uri="{BB962C8B-B14F-4D97-AF65-F5344CB8AC3E}">
        <p14:creationId xmlns:p14="http://schemas.microsoft.com/office/powerpoint/2010/main" val="322871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279039D-7F66-A643-BBC4-3C112D24A991}"/>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Themen Contest 2022/23</a:t>
            </a:r>
          </a:p>
        </p:txBody>
      </p:sp>
      <p:sp>
        <p:nvSpPr>
          <p:cNvPr id="6" name="Textfeld 5">
            <a:extLst>
              <a:ext uri="{FF2B5EF4-FFF2-40B4-BE49-F238E27FC236}">
                <a16:creationId xmlns:a16="http://schemas.microsoft.com/office/drawing/2014/main" id="{64CF746B-6B98-724A-8DA0-646C1D590FF3}"/>
              </a:ext>
            </a:extLst>
          </p:cNvPr>
          <p:cNvSpPr txBox="1"/>
          <p:nvPr/>
        </p:nvSpPr>
        <p:spPr>
          <a:xfrm>
            <a:off x="365554" y="974540"/>
            <a:ext cx="3739086" cy="5481244"/>
          </a:xfrm>
          <a:prstGeom prst="rect">
            <a:avLst/>
          </a:prstGeom>
          <a:noFill/>
        </p:spPr>
        <p:txBody>
          <a:bodyPr wrap="square" rtlCol="0">
            <a:spAutoFit/>
          </a:bodyPr>
          <a:lstStyle/>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Tabak</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Alkohol</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Cannabis</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a:t>
            </a:r>
            <a:r>
              <a:rPr lang="de-DE" sz="3000" dirty="0" err="1">
                <a:solidFill>
                  <a:srgbClr val="079AAD"/>
                </a:solidFill>
                <a:latin typeface="Verdana"/>
                <a:cs typeface="Verdana"/>
              </a:rPr>
              <a:t>Cybergrooming</a:t>
            </a:r>
            <a:endParaRPr lang="de-DE" sz="3000" dirty="0">
              <a:solidFill>
                <a:srgbClr val="079AAD"/>
              </a:solidFill>
              <a:latin typeface="Verdana"/>
              <a:cs typeface="Verdana"/>
            </a:endParaRP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Cybermobbing</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a:t>
            </a:r>
            <a:r>
              <a:rPr lang="de-DE" sz="3000" dirty="0" err="1">
                <a:solidFill>
                  <a:srgbClr val="079AAD"/>
                </a:solidFill>
                <a:latin typeface="Verdana"/>
                <a:cs typeface="Verdana"/>
              </a:rPr>
              <a:t>Gamen</a:t>
            </a:r>
            <a:endParaRPr lang="de-DE" sz="3000" dirty="0">
              <a:solidFill>
                <a:srgbClr val="079AAD"/>
              </a:solidFill>
              <a:latin typeface="Verdana"/>
              <a:cs typeface="Verdana"/>
            </a:endParaRPr>
          </a:p>
        </p:txBody>
      </p:sp>
      <p:sp>
        <p:nvSpPr>
          <p:cNvPr id="5" name="Textfeld 4">
            <a:extLst>
              <a:ext uri="{FF2B5EF4-FFF2-40B4-BE49-F238E27FC236}">
                <a16:creationId xmlns:a16="http://schemas.microsoft.com/office/drawing/2014/main" id="{C7E2D849-F555-4747-92A4-FCA317214839}"/>
              </a:ext>
            </a:extLst>
          </p:cNvPr>
          <p:cNvSpPr txBox="1"/>
          <p:nvPr/>
        </p:nvSpPr>
        <p:spPr>
          <a:xfrm>
            <a:off x="4378754" y="984700"/>
            <a:ext cx="4765246" cy="5481244"/>
          </a:xfrm>
          <a:prstGeom prst="rect">
            <a:avLst/>
          </a:prstGeom>
          <a:noFill/>
        </p:spPr>
        <p:txBody>
          <a:bodyPr wrap="square" rtlCol="0">
            <a:spAutoFit/>
          </a:bodyPr>
          <a:lstStyle/>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a:t>
            </a:r>
            <a:r>
              <a:rPr lang="de-DE" sz="3000" dirty="0" err="1">
                <a:solidFill>
                  <a:srgbClr val="079AAD"/>
                </a:solidFill>
                <a:latin typeface="Verdana"/>
                <a:cs typeface="Verdana"/>
              </a:rPr>
              <a:t>Hate</a:t>
            </a:r>
            <a:r>
              <a:rPr lang="de-DE" sz="3000" dirty="0">
                <a:solidFill>
                  <a:srgbClr val="079AAD"/>
                </a:solidFill>
                <a:latin typeface="Verdana"/>
                <a:cs typeface="Verdana"/>
              </a:rPr>
              <a:t> Speech</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Online-Glücksspiel</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Pornografie</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a:t>
            </a:r>
            <a:r>
              <a:rPr lang="de-DE" sz="3000" dirty="0" err="1">
                <a:solidFill>
                  <a:srgbClr val="079AAD"/>
                </a:solidFill>
                <a:latin typeface="Verdana"/>
                <a:cs typeface="Verdana"/>
              </a:rPr>
              <a:t>Sexting</a:t>
            </a:r>
            <a:endParaRPr lang="de-DE" sz="3000" dirty="0">
              <a:solidFill>
                <a:srgbClr val="079AAD"/>
              </a:solidFill>
              <a:latin typeface="Verdana"/>
              <a:cs typeface="Verdana"/>
            </a:endParaRP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Smartphone</a:t>
            </a:r>
          </a:p>
          <a:p>
            <a:pPr>
              <a:lnSpc>
                <a:spcPct val="200000"/>
              </a:lnSpc>
            </a:pPr>
            <a:r>
              <a:rPr lang="de-DE" sz="3000" b="1" dirty="0">
                <a:solidFill>
                  <a:srgbClr val="079AAD"/>
                </a:solidFill>
                <a:latin typeface="Verdana"/>
                <a:cs typeface="Verdana"/>
              </a:rPr>
              <a:t>&gt;</a:t>
            </a:r>
            <a:r>
              <a:rPr lang="de-DE" sz="3000" dirty="0">
                <a:solidFill>
                  <a:srgbClr val="079AAD"/>
                </a:solidFill>
                <a:latin typeface="Verdana"/>
                <a:cs typeface="Verdana"/>
              </a:rPr>
              <a:t> </a:t>
            </a:r>
            <a:r>
              <a:rPr lang="de-DE" sz="3000" dirty="0" err="1">
                <a:solidFill>
                  <a:srgbClr val="079AAD"/>
                </a:solidFill>
                <a:latin typeface="Verdana"/>
                <a:cs typeface="Verdana"/>
              </a:rPr>
              <a:t>Social</a:t>
            </a:r>
            <a:r>
              <a:rPr lang="de-DE" sz="3000" dirty="0">
                <a:solidFill>
                  <a:srgbClr val="079AAD"/>
                </a:solidFill>
                <a:latin typeface="Verdana"/>
                <a:cs typeface="Verdana"/>
              </a:rPr>
              <a:t> Media</a:t>
            </a:r>
          </a:p>
        </p:txBody>
      </p:sp>
    </p:spTree>
    <p:extLst>
      <p:ext uri="{BB962C8B-B14F-4D97-AF65-F5344CB8AC3E}">
        <p14:creationId xmlns:p14="http://schemas.microsoft.com/office/powerpoint/2010/main" val="309705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A88AEEA-4D14-6241-9824-11653BDE3FC1}"/>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Ablauf</a:t>
            </a:r>
          </a:p>
        </p:txBody>
      </p:sp>
      <p:sp>
        <p:nvSpPr>
          <p:cNvPr id="4" name="Textfeld 3">
            <a:extLst>
              <a:ext uri="{FF2B5EF4-FFF2-40B4-BE49-F238E27FC236}">
                <a16:creationId xmlns:a16="http://schemas.microsoft.com/office/drawing/2014/main" id="{0725FAAD-C100-6641-8FD2-5DA84404944D}"/>
              </a:ext>
            </a:extLst>
          </p:cNvPr>
          <p:cNvSpPr txBox="1"/>
          <p:nvPr/>
        </p:nvSpPr>
        <p:spPr>
          <a:xfrm>
            <a:off x="494399" y="943573"/>
            <a:ext cx="3806733" cy="5539978"/>
          </a:xfrm>
          <a:prstGeom prst="rect">
            <a:avLst/>
          </a:prstGeom>
          <a:noFill/>
        </p:spPr>
        <p:txBody>
          <a:bodyPr wrap="square" rtlCol="0">
            <a:spAutoFit/>
          </a:bodyPr>
          <a:lstStyle/>
          <a:p>
            <a:pPr marL="342900" indent="-342900">
              <a:buFont typeface="+mj-lt"/>
              <a:buAutoNum type="arabicPeriod"/>
            </a:pPr>
            <a:r>
              <a:rPr lang="de-DE" sz="1400" b="1" dirty="0">
                <a:solidFill>
                  <a:srgbClr val="079AAD"/>
                </a:solidFill>
                <a:latin typeface="Verdana"/>
                <a:cs typeface="Verdana"/>
              </a:rPr>
              <a:t>bis 10. November 2022                    </a:t>
            </a:r>
            <a:r>
              <a:rPr lang="de-DE" sz="1600" dirty="0">
                <a:solidFill>
                  <a:srgbClr val="079AAD"/>
                </a:solidFill>
                <a:latin typeface="Verdana"/>
                <a:cs typeface="Verdana"/>
              </a:rPr>
              <a:t>In Teams Plakatideen entwickeln und einreichen</a:t>
            </a:r>
            <a:endParaRPr lang="de-DE" dirty="0">
              <a:solidFill>
                <a:srgbClr val="079AAD"/>
              </a:solidFill>
              <a:latin typeface="Verdana"/>
              <a:cs typeface="Verdana"/>
            </a:endParaRP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Mitte November 2022</a:t>
            </a:r>
            <a:r>
              <a:rPr lang="de-DE" sz="1400" dirty="0">
                <a:solidFill>
                  <a:srgbClr val="079AAD"/>
                </a:solidFill>
                <a:latin typeface="Verdana"/>
                <a:cs typeface="Verdana"/>
              </a:rPr>
              <a:t> </a:t>
            </a:r>
            <a:r>
              <a:rPr lang="de-DE" sz="1600" dirty="0" err="1">
                <a:solidFill>
                  <a:srgbClr val="079AAD"/>
                </a:solidFill>
                <a:latin typeface="Verdana"/>
                <a:cs typeface="Verdana"/>
              </a:rPr>
              <a:t>Vorjurierung</a:t>
            </a:r>
            <a:r>
              <a:rPr lang="de-DE" sz="1600" dirty="0">
                <a:solidFill>
                  <a:srgbClr val="079AAD"/>
                </a:solidFill>
                <a:latin typeface="Verdana"/>
                <a:cs typeface="Verdana"/>
              </a:rPr>
              <a:t>: pro Kanton/FL wird mindestens eine Plakatidee realisiert</a:t>
            </a:r>
            <a:endParaRPr lang="de-DE" dirty="0">
              <a:solidFill>
                <a:srgbClr val="079AAD"/>
              </a:solidFill>
              <a:latin typeface="Verdana"/>
              <a:cs typeface="Verdana"/>
            </a:endParaRP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Bis 22. Dezember 2022</a:t>
            </a:r>
            <a:r>
              <a:rPr lang="de-DE" sz="1400" dirty="0">
                <a:solidFill>
                  <a:srgbClr val="079AAD"/>
                </a:solidFill>
                <a:latin typeface="Verdana"/>
                <a:cs typeface="Verdana"/>
              </a:rPr>
              <a:t> </a:t>
            </a:r>
            <a:r>
              <a:rPr lang="de-DE" sz="1600" dirty="0">
                <a:solidFill>
                  <a:srgbClr val="079AAD"/>
                </a:solidFill>
                <a:latin typeface="Verdana"/>
                <a:cs typeface="Verdana"/>
              </a:rPr>
              <a:t>Übergabeworkshop in          den Ateliers/Agenturen</a:t>
            </a: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bis 24. Februar 2023</a:t>
            </a:r>
            <a:r>
              <a:rPr lang="de-DE" sz="1400" dirty="0">
                <a:solidFill>
                  <a:srgbClr val="079AAD"/>
                </a:solidFill>
                <a:latin typeface="Verdana"/>
                <a:cs typeface="Verdana"/>
              </a:rPr>
              <a:t> </a:t>
            </a:r>
            <a:r>
              <a:rPr lang="de-DE" sz="1600" dirty="0">
                <a:solidFill>
                  <a:srgbClr val="079AAD"/>
                </a:solidFill>
                <a:latin typeface="Verdana"/>
                <a:cs typeface="Verdana"/>
              </a:rPr>
              <a:t>Weiterentwicklung und Umsetzung durch Grafik- Lernende</a:t>
            </a: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Anfang März 2023       </a:t>
            </a:r>
            <a:r>
              <a:rPr lang="de-DE" sz="1600" dirty="0" err="1">
                <a:solidFill>
                  <a:srgbClr val="079AAD"/>
                </a:solidFill>
                <a:latin typeface="Verdana"/>
                <a:cs typeface="Verdana"/>
              </a:rPr>
              <a:t>Endjurierung</a:t>
            </a:r>
            <a:r>
              <a:rPr lang="de-DE" sz="1600" dirty="0">
                <a:solidFill>
                  <a:srgbClr val="079AAD"/>
                </a:solidFill>
                <a:latin typeface="Verdana"/>
                <a:cs typeface="Verdana"/>
              </a:rPr>
              <a:t> und Preisverleihung</a:t>
            </a: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p:txBody>
      </p:sp>
      <p:pic>
        <p:nvPicPr>
          <p:cNvPr id="5" name="Bild 6" descr="ablauf.jpg">
            <a:extLst>
              <a:ext uri="{FF2B5EF4-FFF2-40B4-BE49-F238E27FC236}">
                <a16:creationId xmlns:a16="http://schemas.microsoft.com/office/drawing/2014/main" id="{441D9612-8965-114A-A83A-98B2F0F2F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88" y="883790"/>
            <a:ext cx="4214969" cy="5205830"/>
          </a:xfrm>
          <a:prstGeom prst="rect">
            <a:avLst/>
          </a:prstGeom>
        </p:spPr>
      </p:pic>
    </p:spTree>
    <p:extLst>
      <p:ext uri="{BB962C8B-B14F-4D97-AF65-F5344CB8AC3E}">
        <p14:creationId xmlns:p14="http://schemas.microsoft.com/office/powerpoint/2010/main" val="367236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B0BF442-F313-1A43-85B9-C82B632EABA2}"/>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4" descr="vorher_nacher_rauchen.jpg">
            <a:extLst>
              <a:ext uri="{FF2B5EF4-FFF2-40B4-BE49-F238E27FC236}">
                <a16:creationId xmlns:a16="http://schemas.microsoft.com/office/drawing/2014/main" id="{73E3C301-690B-AF4B-AF24-6BE9DC107FA3}"/>
              </a:ext>
            </a:extLst>
          </p:cNvPr>
          <p:cNvPicPr>
            <a:picLocks noChangeAspect="1"/>
          </p:cNvPicPr>
          <p:nvPr/>
        </p:nvPicPr>
        <p:blipFill>
          <a:blip r:embed="rId3"/>
          <a:stretch>
            <a:fillRect/>
          </a:stretch>
        </p:blipFill>
        <p:spPr>
          <a:xfrm>
            <a:off x="0" y="1526223"/>
            <a:ext cx="9144000" cy="4490618"/>
          </a:xfrm>
          <a:prstGeom prst="rect">
            <a:avLst/>
          </a:prstGeom>
        </p:spPr>
      </p:pic>
    </p:spTree>
    <p:extLst>
      <p:ext uri="{BB962C8B-B14F-4D97-AF65-F5344CB8AC3E}">
        <p14:creationId xmlns:p14="http://schemas.microsoft.com/office/powerpoint/2010/main" val="17097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375BA10-B5AD-1F43-B3C8-3BC6E2520628}"/>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5" descr="vorher_nacher_can09.jpg">
            <a:extLst>
              <a:ext uri="{FF2B5EF4-FFF2-40B4-BE49-F238E27FC236}">
                <a16:creationId xmlns:a16="http://schemas.microsoft.com/office/drawing/2014/main" id="{A43C70BC-6DE0-0343-B51D-35E0423C7DDF}"/>
              </a:ext>
            </a:extLst>
          </p:cNvPr>
          <p:cNvPicPr>
            <a:picLocks noChangeAspect="1"/>
          </p:cNvPicPr>
          <p:nvPr/>
        </p:nvPicPr>
        <p:blipFill>
          <a:blip r:embed="rId3"/>
          <a:stretch>
            <a:fillRect/>
          </a:stretch>
        </p:blipFill>
        <p:spPr>
          <a:xfrm>
            <a:off x="-16758" y="1504137"/>
            <a:ext cx="9160758" cy="4498848"/>
          </a:xfrm>
          <a:prstGeom prst="rect">
            <a:avLst/>
          </a:prstGeom>
        </p:spPr>
      </p:pic>
    </p:spTree>
    <p:extLst>
      <p:ext uri="{BB962C8B-B14F-4D97-AF65-F5344CB8AC3E}">
        <p14:creationId xmlns:p14="http://schemas.microsoft.com/office/powerpoint/2010/main" val="718087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6FEA8DD-15E9-264C-81D8-87FE90B4F71F}"/>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5" descr="vorher_nacher_alk_09.jpg">
            <a:extLst>
              <a:ext uri="{FF2B5EF4-FFF2-40B4-BE49-F238E27FC236}">
                <a16:creationId xmlns:a16="http://schemas.microsoft.com/office/drawing/2014/main" id="{12EC11FE-2095-3249-9FB9-23225E37D3DD}"/>
              </a:ext>
            </a:extLst>
          </p:cNvPr>
          <p:cNvPicPr>
            <a:picLocks noChangeAspect="1"/>
          </p:cNvPicPr>
          <p:nvPr/>
        </p:nvPicPr>
        <p:blipFill>
          <a:blip r:embed="rId3"/>
          <a:stretch>
            <a:fillRect/>
          </a:stretch>
        </p:blipFill>
        <p:spPr>
          <a:xfrm>
            <a:off x="0" y="1526235"/>
            <a:ext cx="9144000" cy="4490618"/>
          </a:xfrm>
          <a:prstGeom prst="rect">
            <a:avLst/>
          </a:prstGeom>
        </p:spPr>
      </p:pic>
    </p:spTree>
    <p:extLst>
      <p:ext uri="{BB962C8B-B14F-4D97-AF65-F5344CB8AC3E}">
        <p14:creationId xmlns:p14="http://schemas.microsoft.com/office/powerpoint/2010/main" val="300301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1BB2509-AC9D-E140-937F-7D3C94406CB5}"/>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1" descr="vorher-nachher_cg.psd">
            <a:extLst>
              <a:ext uri="{FF2B5EF4-FFF2-40B4-BE49-F238E27FC236}">
                <a16:creationId xmlns:a16="http://schemas.microsoft.com/office/drawing/2014/main" id="{50AD66F7-5F63-674B-A0CD-35A4BD18C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749"/>
            <a:ext cx="9168938" cy="4508061"/>
          </a:xfrm>
          <a:prstGeom prst="rect">
            <a:avLst/>
          </a:prstGeom>
        </p:spPr>
      </p:pic>
    </p:spTree>
    <p:extLst>
      <p:ext uri="{BB962C8B-B14F-4D97-AF65-F5344CB8AC3E}">
        <p14:creationId xmlns:p14="http://schemas.microsoft.com/office/powerpoint/2010/main" val="10059112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2953</Words>
  <Application>Microsoft Macintosh PowerPoint</Application>
  <PresentationFormat>Bildschirmpräsentation (4:3)</PresentationFormat>
  <Paragraphs>322</Paragraphs>
  <Slides>21</Slides>
  <Notes>21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Calibri Light</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40</cp:revision>
  <dcterms:created xsi:type="dcterms:W3CDTF">2019-02-13T12:46:45Z</dcterms:created>
  <dcterms:modified xsi:type="dcterms:W3CDTF">2022-05-11T11:34:02Z</dcterms:modified>
</cp:coreProperties>
</file>